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6" r:id="rId3"/>
    <p:sldId id="259" r:id="rId5"/>
    <p:sldId id="298" r:id="rId6"/>
    <p:sldId id="257" r:id="rId7"/>
    <p:sldId id="300" r:id="rId8"/>
    <p:sldId id="281" r:id="rId9"/>
    <p:sldId id="296" r:id="rId10"/>
    <p:sldId id="306" r:id="rId11"/>
    <p:sldId id="305" r:id="rId12"/>
    <p:sldId id="307" r:id="rId13"/>
    <p:sldId id="301" r:id="rId14"/>
    <p:sldId id="262" r:id="rId15"/>
    <p:sldId id="271" r:id="rId16"/>
    <p:sldId id="264" r:id="rId17"/>
    <p:sldId id="286" r:id="rId18"/>
    <p:sldId id="294" r:id="rId19"/>
    <p:sldId id="302" r:id="rId20"/>
    <p:sldId id="287" r:id="rId21"/>
    <p:sldId id="288" r:id="rId22"/>
    <p:sldId id="303" r:id="rId23"/>
    <p:sldId id="289" r:id="rId24"/>
    <p:sldId id="304" r:id="rId25"/>
    <p:sldId id="297" r:id="rId26"/>
    <p:sldId id="292" r:id="rId27"/>
    <p:sldId id="258" r:id="rId28"/>
  </p:sldIdLst>
  <p:sldSz cx="12192000" cy="6858000"/>
  <p:notesSz cx="7103745" cy="10234295"/>
  <p:embeddedFontLst>
    <p:embeddedFont>
      <p:font typeface="微软雅黑" panose="020B0503020204020204" charset="-122"/>
      <p:regular r:id="rId33"/>
    </p:embeddedFont>
    <p:embeddedFont>
      <p:font typeface="方正小标宋简体" panose="02000000000000000000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3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6779C6"/>
    <a:srgbClr val="EC3462"/>
    <a:srgbClr val="B2B2B2"/>
    <a:srgbClr val="202020"/>
    <a:srgbClr val="323232"/>
    <a:srgbClr val="CC3300"/>
    <a:srgbClr val="CC0000"/>
    <a:srgbClr val="FF33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6"/>
  </p:normalViewPr>
  <p:slideViewPr>
    <p:cSldViewPr snapToGrid="0" showGuides="1">
      <p:cViewPr varScale="1">
        <p:scale>
          <a:sx n="82" d="100"/>
          <a:sy n="82" d="100"/>
        </p:scale>
        <p:origin x="437" y="37"/>
      </p:cViewPr>
      <p:guideLst>
        <p:guide orient="horz" pos="2128"/>
        <p:guide pos="38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133.xml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rotWithShape="1"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9"/>
            <a:ext cx="12192635" cy="68583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9"/>
            <a:ext cx="12191365" cy="68576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2.jpeg"/><Relationship Id="rId10" Type="http://schemas.openxmlformats.org/officeDocument/2006/relationships/image" Target="../media/image31.jpeg"/><Relationship Id="rId1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cffa-as/WealthTimeMachin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4.png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5" Type="http://schemas.openxmlformats.org/officeDocument/2006/relationships/slideLayout" Target="../slideLayouts/slideLayout2.xml"/><Relationship Id="rId44" Type="http://schemas.openxmlformats.org/officeDocument/2006/relationships/tags" Target="../tags/tag53.xml"/><Relationship Id="rId43" Type="http://schemas.openxmlformats.org/officeDocument/2006/relationships/image" Target="../media/image20.svg"/><Relationship Id="rId42" Type="http://schemas.openxmlformats.org/officeDocument/2006/relationships/image" Target="../media/image19.png"/><Relationship Id="rId41" Type="http://schemas.openxmlformats.org/officeDocument/2006/relationships/tags" Target="../tags/tag52.xml"/><Relationship Id="rId40" Type="http://schemas.openxmlformats.org/officeDocument/2006/relationships/image" Target="../media/image18.svg"/><Relationship Id="rId4" Type="http://schemas.openxmlformats.org/officeDocument/2006/relationships/tags" Target="../tags/tag25.xml"/><Relationship Id="rId39" Type="http://schemas.openxmlformats.org/officeDocument/2006/relationships/image" Target="../media/image17.png"/><Relationship Id="rId38" Type="http://schemas.openxmlformats.org/officeDocument/2006/relationships/tags" Target="../tags/tag51.xml"/><Relationship Id="rId37" Type="http://schemas.openxmlformats.org/officeDocument/2006/relationships/image" Target="../media/image16.svg"/><Relationship Id="rId36" Type="http://schemas.openxmlformats.org/officeDocument/2006/relationships/image" Target="../media/image15.png"/><Relationship Id="rId35" Type="http://schemas.openxmlformats.org/officeDocument/2006/relationships/tags" Target="../tags/tag50.xml"/><Relationship Id="rId34" Type="http://schemas.openxmlformats.org/officeDocument/2006/relationships/image" Target="../media/image14.svg"/><Relationship Id="rId33" Type="http://schemas.openxmlformats.org/officeDocument/2006/relationships/image" Target="../media/image13.png"/><Relationship Id="rId32" Type="http://schemas.openxmlformats.org/officeDocument/2006/relationships/tags" Target="../tags/tag49.xml"/><Relationship Id="rId31" Type="http://schemas.openxmlformats.org/officeDocument/2006/relationships/tags" Target="../tags/tag48.xml"/><Relationship Id="rId30" Type="http://schemas.openxmlformats.org/officeDocument/2006/relationships/tags" Target="../tags/tag47.xml"/><Relationship Id="rId3" Type="http://schemas.openxmlformats.org/officeDocument/2006/relationships/tags" Target="../tags/tag24.xml"/><Relationship Id="rId29" Type="http://schemas.openxmlformats.org/officeDocument/2006/relationships/image" Target="../media/image12.svg"/><Relationship Id="rId28" Type="http://schemas.openxmlformats.org/officeDocument/2006/relationships/image" Target="../media/image11.png"/><Relationship Id="rId27" Type="http://schemas.openxmlformats.org/officeDocument/2006/relationships/tags" Target="../tags/tag46.xml"/><Relationship Id="rId26" Type="http://schemas.openxmlformats.org/officeDocument/2006/relationships/tags" Target="../tags/tag45.xml"/><Relationship Id="rId25" Type="http://schemas.openxmlformats.org/officeDocument/2006/relationships/tags" Target="../tags/tag44.xml"/><Relationship Id="rId24" Type="http://schemas.openxmlformats.org/officeDocument/2006/relationships/tags" Target="../tags/tag43.xml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tags" Target="../tags/tag40.xml"/><Relationship Id="rId20" Type="http://schemas.openxmlformats.org/officeDocument/2006/relationships/tags" Target="../tags/tag39.xml"/><Relationship Id="rId2" Type="http://schemas.openxmlformats.org/officeDocument/2006/relationships/tags" Target="../tags/tag23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image" Target="../media/image10.svg"/><Relationship Id="rId14" Type="http://schemas.openxmlformats.org/officeDocument/2006/relationships/image" Target="../media/image9.png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1" Type="http://schemas.openxmlformats.org/officeDocument/2006/relationships/tags" Target="../tags/tag6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3100" y="4392930"/>
            <a:ext cx="49828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基于</a:t>
            </a:r>
            <a:r>
              <a:rPr lang="en-US" altLang="zh-CN" sz="3200" b="1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MPT</a:t>
            </a:r>
            <a:r>
              <a:rPr lang="zh-CN" altLang="en-US" sz="3200" b="1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多因子决策模型的故事性理财时光机</a:t>
            </a:r>
            <a:endParaRPr lang="zh-CN" altLang="en-US" sz="3200" b="1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5469" y="5707261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对对对队</a:t>
            </a:r>
            <a:endParaRPr lang="zh-CN" altLang="en-US" b="1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6880" y="27495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功能痛点分析</a:t>
            </a:r>
            <a:endParaRPr lang="zh-CN" altLang="en-US"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574463" y="1428739"/>
            <a:ext cx="11087523" cy="5059257"/>
            <a:chOff x="2301" y="2822"/>
            <a:chExt cx="15594" cy="7434"/>
          </a:xfrm>
        </p:grpSpPr>
        <p:sp>
          <p:nvSpPr>
            <p:cNvPr id="52" name="折角形 51"/>
            <p:cNvSpPr/>
            <p:nvPr>
              <p:custDataLst>
                <p:tags r:id="rId2"/>
              </p:custDataLst>
            </p:nvPr>
          </p:nvSpPr>
          <p:spPr>
            <a:xfrm>
              <a:off x="2301" y="2822"/>
              <a:ext cx="15594" cy="7435"/>
            </a:xfrm>
            <a:prstGeom prst="foldedCorner">
              <a:avLst>
                <a:gd name="adj" fmla="val 2432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>
              <p:custDataLst>
                <p:tags r:id="rId3"/>
              </p:custDataLst>
            </p:nvPr>
          </p:nvSpPr>
          <p:spPr>
            <a:xfrm>
              <a:off x="3617" y="2822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itle 6"/>
          <p:cNvSpPr txBox="1"/>
          <p:nvPr>
            <p:custDataLst>
              <p:tags r:id="rId4"/>
            </p:custDataLst>
          </p:nvPr>
        </p:nvSpPr>
        <p:spPr>
          <a:xfrm>
            <a:off x="2148205" y="3152775"/>
            <a:ext cx="5302885" cy="44119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en-US" altLang="zh-CN" sz="1800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6.SSE</a:t>
            </a:r>
            <a:r>
              <a:rPr lang="zh-CN" altLang="en-US" sz="1800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流式实时生成内容：</a:t>
            </a:r>
            <a:endParaRPr lang="zh-CN" altLang="en-US" sz="1800" spc="160" dirty="0">
              <a:solidFill>
                <a:srgbClr val="C00000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en-US" altLang="zh-CN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Server-Sent Events (SSE)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流式输出，实时看到理财咨询回复过程，异步图像生成实时更新进度，首字节时间</a:t>
            </a:r>
            <a:r>
              <a:rPr lang="en-US" altLang="zh-CN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 &lt; 1s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，降低等待焦虑，提升用户体验</a:t>
            </a:r>
            <a:endParaRPr lang="zh-CN" altLang="en-US" spc="160" dirty="0">
              <a:solidFill>
                <a:srgbClr val="000000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grpSp>
        <p:nvGrpSpPr>
          <p:cNvPr id="9" name="icon_2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1505391" y="3151222"/>
            <a:ext cx="457200" cy="457200"/>
            <a:chOff x="2731" y="2013"/>
            <a:chExt cx="302" cy="302"/>
          </a:xfrm>
          <a:solidFill>
            <a:schemeClr val="accent1"/>
          </a:solidFill>
        </p:grpSpPr>
        <p:sp>
          <p:nvSpPr>
            <p:cNvPr id="10" name="PA-任意多边形 3258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731" y="2013"/>
              <a:ext cx="302" cy="302"/>
            </a:xfrm>
            <a:custGeom>
              <a:avLst/>
              <a:gdLst>
                <a:gd name="T0" fmla="*/ 791 w 791"/>
                <a:gd name="T1" fmla="*/ 176 h 792"/>
                <a:gd name="T2" fmla="*/ 779 w 791"/>
                <a:gd name="T3" fmla="*/ 146 h 792"/>
                <a:gd name="T4" fmla="*/ 649 w 791"/>
                <a:gd name="T5" fmla="*/ 16 h 792"/>
                <a:gd name="T6" fmla="*/ 589 w 791"/>
                <a:gd name="T7" fmla="*/ 16 h 792"/>
                <a:gd name="T8" fmla="*/ 104 w 791"/>
                <a:gd name="T9" fmla="*/ 502 h 792"/>
                <a:gd name="T10" fmla="*/ 104 w 791"/>
                <a:gd name="T11" fmla="*/ 502 h 792"/>
                <a:gd name="T12" fmla="*/ 104 w 791"/>
                <a:gd name="T13" fmla="*/ 502 h 792"/>
                <a:gd name="T14" fmla="*/ 104 w 791"/>
                <a:gd name="T15" fmla="*/ 502 h 792"/>
                <a:gd name="T16" fmla="*/ 94 w 791"/>
                <a:gd name="T17" fmla="*/ 516 h 792"/>
                <a:gd name="T18" fmla="*/ 6 w 791"/>
                <a:gd name="T19" fmla="*/ 734 h 792"/>
                <a:gd name="T20" fmla="*/ 15 w 791"/>
                <a:gd name="T21" fmla="*/ 780 h 792"/>
                <a:gd name="T22" fmla="*/ 45 w 791"/>
                <a:gd name="T23" fmla="*/ 792 h 792"/>
                <a:gd name="T24" fmla="*/ 45 w 791"/>
                <a:gd name="T25" fmla="*/ 792 h 792"/>
                <a:gd name="T26" fmla="*/ 61 w 791"/>
                <a:gd name="T27" fmla="*/ 789 h 792"/>
                <a:gd name="T28" fmla="*/ 279 w 791"/>
                <a:gd name="T29" fmla="*/ 700 h 792"/>
                <a:gd name="T30" fmla="*/ 293 w 791"/>
                <a:gd name="T31" fmla="*/ 691 h 792"/>
                <a:gd name="T32" fmla="*/ 779 w 791"/>
                <a:gd name="T33" fmla="*/ 205 h 792"/>
                <a:gd name="T34" fmla="*/ 791 w 791"/>
                <a:gd name="T35" fmla="*/ 176 h 792"/>
                <a:gd name="T36" fmla="*/ 119 w 791"/>
                <a:gd name="T37" fmla="*/ 540 h 792"/>
                <a:gd name="T38" fmla="*/ 255 w 791"/>
                <a:gd name="T39" fmla="*/ 676 h 792"/>
                <a:gd name="T40" fmla="*/ 97 w 791"/>
                <a:gd name="T41" fmla="*/ 740 h 792"/>
                <a:gd name="T42" fmla="*/ 55 w 791"/>
                <a:gd name="T43" fmla="*/ 698 h 792"/>
                <a:gd name="T44" fmla="*/ 119 w 791"/>
                <a:gd name="T45" fmla="*/ 540 h 792"/>
                <a:gd name="T46" fmla="*/ 756 w 791"/>
                <a:gd name="T47" fmla="*/ 183 h 792"/>
                <a:gd name="T48" fmla="*/ 282 w 791"/>
                <a:gd name="T49" fmla="*/ 657 h 792"/>
                <a:gd name="T50" fmla="*/ 244 w 791"/>
                <a:gd name="T51" fmla="*/ 619 h 792"/>
                <a:gd name="T52" fmla="*/ 247 w 791"/>
                <a:gd name="T53" fmla="*/ 617 h 792"/>
                <a:gd name="T54" fmla="*/ 668 w 791"/>
                <a:gd name="T55" fmla="*/ 197 h 792"/>
                <a:gd name="T56" fmla="*/ 668 w 791"/>
                <a:gd name="T57" fmla="*/ 174 h 792"/>
                <a:gd name="T58" fmla="*/ 645 w 791"/>
                <a:gd name="T59" fmla="*/ 174 h 792"/>
                <a:gd name="T60" fmla="*/ 225 w 791"/>
                <a:gd name="T61" fmla="*/ 594 h 792"/>
                <a:gd name="T62" fmla="*/ 222 w 791"/>
                <a:gd name="T63" fmla="*/ 598 h 792"/>
                <a:gd name="T64" fmla="*/ 138 w 791"/>
                <a:gd name="T65" fmla="*/ 513 h 792"/>
                <a:gd name="T66" fmla="*/ 612 w 791"/>
                <a:gd name="T67" fmla="*/ 38 h 792"/>
                <a:gd name="T68" fmla="*/ 619 w 791"/>
                <a:gd name="T69" fmla="*/ 36 h 792"/>
                <a:gd name="T70" fmla="*/ 626 w 791"/>
                <a:gd name="T71" fmla="*/ 39 h 792"/>
                <a:gd name="T72" fmla="*/ 756 w 791"/>
                <a:gd name="T73" fmla="*/ 169 h 792"/>
                <a:gd name="T74" fmla="*/ 759 w 791"/>
                <a:gd name="T75" fmla="*/ 176 h 792"/>
                <a:gd name="T76" fmla="*/ 756 w 791"/>
                <a:gd name="T77" fmla="*/ 183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1" h="792">
                  <a:moveTo>
                    <a:pt x="791" y="176"/>
                  </a:moveTo>
                  <a:cubicBezTo>
                    <a:pt x="791" y="165"/>
                    <a:pt x="787" y="154"/>
                    <a:pt x="779" y="146"/>
                  </a:cubicBezTo>
                  <a:lnTo>
                    <a:pt x="649" y="16"/>
                  </a:lnTo>
                  <a:cubicBezTo>
                    <a:pt x="633" y="0"/>
                    <a:pt x="605" y="0"/>
                    <a:pt x="589" y="16"/>
                  </a:cubicBez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cubicBezTo>
                    <a:pt x="100" y="506"/>
                    <a:pt x="96" y="510"/>
                    <a:pt x="94" y="516"/>
                  </a:cubicBezTo>
                  <a:lnTo>
                    <a:pt x="6" y="734"/>
                  </a:lnTo>
                  <a:cubicBezTo>
                    <a:pt x="0" y="750"/>
                    <a:pt x="3" y="768"/>
                    <a:pt x="15" y="780"/>
                  </a:cubicBezTo>
                  <a:cubicBezTo>
                    <a:pt x="23" y="787"/>
                    <a:pt x="34" y="792"/>
                    <a:pt x="45" y="792"/>
                  </a:cubicBezTo>
                  <a:cubicBezTo>
                    <a:pt x="45" y="792"/>
                    <a:pt x="45" y="792"/>
                    <a:pt x="45" y="792"/>
                  </a:cubicBezTo>
                  <a:cubicBezTo>
                    <a:pt x="50" y="792"/>
                    <a:pt x="55" y="791"/>
                    <a:pt x="61" y="789"/>
                  </a:cubicBezTo>
                  <a:lnTo>
                    <a:pt x="279" y="700"/>
                  </a:lnTo>
                  <a:cubicBezTo>
                    <a:pt x="285" y="698"/>
                    <a:pt x="289" y="695"/>
                    <a:pt x="293" y="691"/>
                  </a:cubicBezTo>
                  <a:lnTo>
                    <a:pt x="779" y="205"/>
                  </a:lnTo>
                  <a:cubicBezTo>
                    <a:pt x="787" y="197"/>
                    <a:pt x="791" y="187"/>
                    <a:pt x="791" y="176"/>
                  </a:cubicBezTo>
                  <a:close/>
                  <a:moveTo>
                    <a:pt x="119" y="540"/>
                  </a:moveTo>
                  <a:lnTo>
                    <a:pt x="255" y="676"/>
                  </a:lnTo>
                  <a:lnTo>
                    <a:pt x="97" y="740"/>
                  </a:lnTo>
                  <a:lnTo>
                    <a:pt x="55" y="698"/>
                  </a:lnTo>
                  <a:lnTo>
                    <a:pt x="119" y="540"/>
                  </a:lnTo>
                  <a:close/>
                  <a:moveTo>
                    <a:pt x="756" y="183"/>
                  </a:moveTo>
                  <a:lnTo>
                    <a:pt x="282" y="657"/>
                  </a:lnTo>
                  <a:lnTo>
                    <a:pt x="244" y="619"/>
                  </a:lnTo>
                  <a:cubicBezTo>
                    <a:pt x="245" y="619"/>
                    <a:pt x="246" y="618"/>
                    <a:pt x="247" y="617"/>
                  </a:cubicBezTo>
                  <a:lnTo>
                    <a:pt x="668" y="197"/>
                  </a:lnTo>
                  <a:cubicBezTo>
                    <a:pt x="674" y="190"/>
                    <a:pt x="674" y="180"/>
                    <a:pt x="668" y="174"/>
                  </a:cubicBezTo>
                  <a:cubicBezTo>
                    <a:pt x="661" y="168"/>
                    <a:pt x="651" y="168"/>
                    <a:pt x="645" y="174"/>
                  </a:cubicBezTo>
                  <a:lnTo>
                    <a:pt x="225" y="594"/>
                  </a:lnTo>
                  <a:cubicBezTo>
                    <a:pt x="224" y="595"/>
                    <a:pt x="223" y="596"/>
                    <a:pt x="222" y="598"/>
                  </a:cubicBezTo>
                  <a:lnTo>
                    <a:pt x="138" y="513"/>
                  </a:lnTo>
                  <a:lnTo>
                    <a:pt x="612" y="38"/>
                  </a:lnTo>
                  <a:cubicBezTo>
                    <a:pt x="614" y="37"/>
                    <a:pt x="616" y="36"/>
                    <a:pt x="619" y="36"/>
                  </a:cubicBezTo>
                  <a:cubicBezTo>
                    <a:pt x="622" y="36"/>
                    <a:pt x="624" y="37"/>
                    <a:pt x="626" y="39"/>
                  </a:cubicBezTo>
                  <a:lnTo>
                    <a:pt x="756" y="169"/>
                  </a:lnTo>
                  <a:cubicBezTo>
                    <a:pt x="758" y="171"/>
                    <a:pt x="759" y="173"/>
                    <a:pt x="759" y="176"/>
                  </a:cubicBezTo>
                  <a:cubicBezTo>
                    <a:pt x="759" y="178"/>
                    <a:pt x="758" y="181"/>
                    <a:pt x="756" y="1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1" name="PA-任意多边形 3259"/>
            <p:cNvSpPr/>
            <p:nvPr>
              <p:custDataLst>
                <p:tags r:id="rId7"/>
              </p:custDataLst>
            </p:nvPr>
          </p:nvSpPr>
          <p:spPr bwMode="auto">
            <a:xfrm>
              <a:off x="2734" y="2014"/>
              <a:ext cx="147" cy="148"/>
            </a:xfrm>
            <a:custGeom>
              <a:avLst/>
              <a:gdLst>
                <a:gd name="T0" fmla="*/ 158 w 385"/>
                <a:gd name="T1" fmla="*/ 382 h 387"/>
                <a:gd name="T2" fmla="*/ 169 w 385"/>
                <a:gd name="T3" fmla="*/ 387 h 387"/>
                <a:gd name="T4" fmla="*/ 180 w 385"/>
                <a:gd name="T5" fmla="*/ 382 h 387"/>
                <a:gd name="T6" fmla="*/ 180 w 385"/>
                <a:gd name="T7" fmla="*/ 360 h 387"/>
                <a:gd name="T8" fmla="*/ 174 w 385"/>
                <a:gd name="T9" fmla="*/ 353 h 387"/>
                <a:gd name="T10" fmla="*/ 223 w 385"/>
                <a:gd name="T11" fmla="*/ 304 h 387"/>
                <a:gd name="T12" fmla="*/ 223 w 385"/>
                <a:gd name="T13" fmla="*/ 282 h 387"/>
                <a:gd name="T14" fmla="*/ 200 w 385"/>
                <a:gd name="T15" fmla="*/ 282 h 387"/>
                <a:gd name="T16" fmla="*/ 151 w 385"/>
                <a:gd name="T17" fmla="*/ 330 h 387"/>
                <a:gd name="T18" fmla="*/ 106 w 385"/>
                <a:gd name="T19" fmla="*/ 285 h 387"/>
                <a:gd name="T20" fmla="*/ 209 w 385"/>
                <a:gd name="T21" fmla="*/ 182 h 387"/>
                <a:gd name="T22" fmla="*/ 209 w 385"/>
                <a:gd name="T23" fmla="*/ 159 h 387"/>
                <a:gd name="T24" fmla="*/ 186 w 385"/>
                <a:gd name="T25" fmla="*/ 159 h 387"/>
                <a:gd name="T26" fmla="*/ 83 w 385"/>
                <a:gd name="T27" fmla="*/ 262 h 387"/>
                <a:gd name="T28" fmla="*/ 35 w 385"/>
                <a:gd name="T29" fmla="*/ 214 h 387"/>
                <a:gd name="T30" fmla="*/ 32 w 385"/>
                <a:gd name="T31" fmla="*/ 208 h 387"/>
                <a:gd name="T32" fmla="*/ 35 w 385"/>
                <a:gd name="T33" fmla="*/ 203 h 387"/>
                <a:gd name="T34" fmla="*/ 199 w 385"/>
                <a:gd name="T35" fmla="*/ 39 h 387"/>
                <a:gd name="T36" fmla="*/ 210 w 385"/>
                <a:gd name="T37" fmla="*/ 39 h 387"/>
                <a:gd name="T38" fmla="*/ 356 w 385"/>
                <a:gd name="T39" fmla="*/ 185 h 387"/>
                <a:gd name="T40" fmla="*/ 379 w 385"/>
                <a:gd name="T41" fmla="*/ 185 h 387"/>
                <a:gd name="T42" fmla="*/ 379 w 385"/>
                <a:gd name="T43" fmla="*/ 162 h 387"/>
                <a:gd name="T44" fmla="*/ 233 w 385"/>
                <a:gd name="T45" fmla="*/ 16 h 387"/>
                <a:gd name="T46" fmla="*/ 176 w 385"/>
                <a:gd name="T47" fmla="*/ 16 h 387"/>
                <a:gd name="T48" fmla="*/ 12 w 385"/>
                <a:gd name="T49" fmla="*/ 180 h 387"/>
                <a:gd name="T50" fmla="*/ 0 w 385"/>
                <a:gd name="T51" fmla="*/ 208 h 387"/>
                <a:gd name="T52" fmla="*/ 12 w 385"/>
                <a:gd name="T53" fmla="*/ 237 h 387"/>
                <a:gd name="T54" fmla="*/ 158 w 385"/>
                <a:gd name="T55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7">
                  <a:moveTo>
                    <a:pt x="158" y="382"/>
                  </a:moveTo>
                  <a:cubicBezTo>
                    <a:pt x="161" y="386"/>
                    <a:pt x="165" y="387"/>
                    <a:pt x="169" y="387"/>
                  </a:cubicBezTo>
                  <a:cubicBezTo>
                    <a:pt x="173" y="387"/>
                    <a:pt x="177" y="386"/>
                    <a:pt x="180" y="382"/>
                  </a:cubicBezTo>
                  <a:cubicBezTo>
                    <a:pt x="187" y="376"/>
                    <a:pt x="187" y="366"/>
                    <a:pt x="180" y="360"/>
                  </a:cubicBezTo>
                  <a:lnTo>
                    <a:pt x="174" y="353"/>
                  </a:lnTo>
                  <a:lnTo>
                    <a:pt x="223" y="304"/>
                  </a:lnTo>
                  <a:cubicBezTo>
                    <a:pt x="229" y="298"/>
                    <a:pt x="229" y="288"/>
                    <a:pt x="223" y="282"/>
                  </a:cubicBezTo>
                  <a:cubicBezTo>
                    <a:pt x="216" y="275"/>
                    <a:pt x="206" y="275"/>
                    <a:pt x="200" y="282"/>
                  </a:cubicBezTo>
                  <a:lnTo>
                    <a:pt x="151" y="330"/>
                  </a:lnTo>
                  <a:lnTo>
                    <a:pt x="106" y="285"/>
                  </a:lnTo>
                  <a:lnTo>
                    <a:pt x="209" y="182"/>
                  </a:lnTo>
                  <a:cubicBezTo>
                    <a:pt x="215" y="175"/>
                    <a:pt x="215" y="165"/>
                    <a:pt x="209" y="159"/>
                  </a:cubicBezTo>
                  <a:cubicBezTo>
                    <a:pt x="203" y="153"/>
                    <a:pt x="193" y="153"/>
                    <a:pt x="186" y="159"/>
                  </a:cubicBezTo>
                  <a:lnTo>
                    <a:pt x="83" y="262"/>
                  </a:lnTo>
                  <a:lnTo>
                    <a:pt x="35" y="214"/>
                  </a:lnTo>
                  <a:cubicBezTo>
                    <a:pt x="33" y="212"/>
                    <a:pt x="32" y="209"/>
                    <a:pt x="32" y="208"/>
                  </a:cubicBezTo>
                  <a:cubicBezTo>
                    <a:pt x="32" y="207"/>
                    <a:pt x="33" y="205"/>
                    <a:pt x="35" y="203"/>
                  </a:cubicBezTo>
                  <a:lnTo>
                    <a:pt x="199" y="39"/>
                  </a:lnTo>
                  <a:cubicBezTo>
                    <a:pt x="201" y="36"/>
                    <a:pt x="207" y="36"/>
                    <a:pt x="210" y="39"/>
                  </a:cubicBezTo>
                  <a:lnTo>
                    <a:pt x="356" y="185"/>
                  </a:lnTo>
                  <a:cubicBezTo>
                    <a:pt x="363" y="191"/>
                    <a:pt x="373" y="191"/>
                    <a:pt x="379" y="185"/>
                  </a:cubicBezTo>
                  <a:cubicBezTo>
                    <a:pt x="385" y="179"/>
                    <a:pt x="385" y="168"/>
                    <a:pt x="379" y="162"/>
                  </a:cubicBezTo>
                  <a:lnTo>
                    <a:pt x="233" y="16"/>
                  </a:lnTo>
                  <a:cubicBezTo>
                    <a:pt x="217" y="0"/>
                    <a:pt x="191" y="0"/>
                    <a:pt x="176" y="16"/>
                  </a:cubicBezTo>
                  <a:lnTo>
                    <a:pt x="12" y="180"/>
                  </a:lnTo>
                  <a:cubicBezTo>
                    <a:pt x="4" y="187"/>
                    <a:pt x="0" y="197"/>
                    <a:pt x="0" y="208"/>
                  </a:cubicBezTo>
                  <a:cubicBezTo>
                    <a:pt x="0" y="219"/>
                    <a:pt x="4" y="229"/>
                    <a:pt x="12" y="237"/>
                  </a:cubicBezTo>
                  <a:lnTo>
                    <a:pt x="158" y="38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3" name="PA-任意多边形 3260"/>
            <p:cNvSpPr/>
            <p:nvPr>
              <p:custDataLst>
                <p:tags r:id="rId8"/>
              </p:custDataLst>
            </p:nvPr>
          </p:nvSpPr>
          <p:spPr bwMode="auto">
            <a:xfrm>
              <a:off x="2885" y="2167"/>
              <a:ext cx="147" cy="146"/>
            </a:xfrm>
            <a:custGeom>
              <a:avLst/>
              <a:gdLst>
                <a:gd name="T0" fmla="*/ 226 w 385"/>
                <a:gd name="T1" fmla="*/ 6 h 382"/>
                <a:gd name="T2" fmla="*/ 203 w 385"/>
                <a:gd name="T3" fmla="*/ 6 h 382"/>
                <a:gd name="T4" fmla="*/ 203 w 385"/>
                <a:gd name="T5" fmla="*/ 29 h 382"/>
                <a:gd name="T6" fmla="*/ 347 w 385"/>
                <a:gd name="T7" fmla="*/ 172 h 382"/>
                <a:gd name="T8" fmla="*/ 347 w 385"/>
                <a:gd name="T9" fmla="*/ 184 h 382"/>
                <a:gd name="T10" fmla="*/ 183 w 385"/>
                <a:gd name="T11" fmla="*/ 348 h 382"/>
                <a:gd name="T12" fmla="*/ 171 w 385"/>
                <a:gd name="T13" fmla="*/ 348 h 382"/>
                <a:gd name="T14" fmla="*/ 118 w 385"/>
                <a:gd name="T15" fmla="*/ 294 h 382"/>
                <a:gd name="T16" fmla="*/ 222 w 385"/>
                <a:gd name="T17" fmla="*/ 191 h 382"/>
                <a:gd name="T18" fmla="*/ 222 w 385"/>
                <a:gd name="T19" fmla="*/ 168 h 382"/>
                <a:gd name="T20" fmla="*/ 199 w 385"/>
                <a:gd name="T21" fmla="*/ 168 h 382"/>
                <a:gd name="T22" fmla="*/ 95 w 385"/>
                <a:gd name="T23" fmla="*/ 272 h 382"/>
                <a:gd name="T24" fmla="*/ 50 w 385"/>
                <a:gd name="T25" fmla="*/ 226 h 382"/>
                <a:gd name="T26" fmla="*/ 99 w 385"/>
                <a:gd name="T27" fmla="*/ 177 h 382"/>
                <a:gd name="T28" fmla="*/ 99 w 385"/>
                <a:gd name="T29" fmla="*/ 155 h 382"/>
                <a:gd name="T30" fmla="*/ 76 w 385"/>
                <a:gd name="T31" fmla="*/ 155 h 382"/>
                <a:gd name="T32" fmla="*/ 27 w 385"/>
                <a:gd name="T33" fmla="*/ 203 h 382"/>
                <a:gd name="T34" fmla="*/ 27 w 385"/>
                <a:gd name="T35" fmla="*/ 204 h 382"/>
                <a:gd name="T36" fmla="*/ 7 w 385"/>
                <a:gd name="T37" fmla="*/ 206 h 382"/>
                <a:gd name="T38" fmla="*/ 7 w 385"/>
                <a:gd name="T39" fmla="*/ 228 h 382"/>
                <a:gd name="T40" fmla="*/ 89 w 385"/>
                <a:gd name="T41" fmla="*/ 311 h 382"/>
                <a:gd name="T42" fmla="*/ 90 w 385"/>
                <a:gd name="T43" fmla="*/ 312 h 382"/>
                <a:gd name="T44" fmla="*/ 149 w 385"/>
                <a:gd name="T45" fmla="*/ 371 h 382"/>
                <a:gd name="T46" fmla="*/ 177 w 385"/>
                <a:gd name="T47" fmla="*/ 382 h 382"/>
                <a:gd name="T48" fmla="*/ 206 w 385"/>
                <a:gd name="T49" fmla="*/ 370 h 382"/>
                <a:gd name="T50" fmla="*/ 370 w 385"/>
                <a:gd name="T51" fmla="*/ 206 h 382"/>
                <a:gd name="T52" fmla="*/ 370 w 385"/>
                <a:gd name="T53" fmla="*/ 150 h 382"/>
                <a:gd name="T54" fmla="*/ 226 w 385"/>
                <a:gd name="T55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2">
                  <a:moveTo>
                    <a:pt x="226" y="6"/>
                  </a:moveTo>
                  <a:cubicBezTo>
                    <a:pt x="220" y="0"/>
                    <a:pt x="209" y="0"/>
                    <a:pt x="203" y="6"/>
                  </a:cubicBezTo>
                  <a:cubicBezTo>
                    <a:pt x="197" y="12"/>
                    <a:pt x="197" y="22"/>
                    <a:pt x="203" y="29"/>
                  </a:cubicBezTo>
                  <a:lnTo>
                    <a:pt x="347" y="172"/>
                  </a:lnTo>
                  <a:cubicBezTo>
                    <a:pt x="350" y="176"/>
                    <a:pt x="350" y="181"/>
                    <a:pt x="347" y="184"/>
                  </a:cubicBezTo>
                  <a:lnTo>
                    <a:pt x="183" y="348"/>
                  </a:lnTo>
                  <a:cubicBezTo>
                    <a:pt x="180" y="351"/>
                    <a:pt x="174" y="351"/>
                    <a:pt x="171" y="348"/>
                  </a:cubicBezTo>
                  <a:lnTo>
                    <a:pt x="118" y="294"/>
                  </a:lnTo>
                  <a:lnTo>
                    <a:pt x="222" y="191"/>
                  </a:lnTo>
                  <a:cubicBezTo>
                    <a:pt x="228" y="185"/>
                    <a:pt x="228" y="175"/>
                    <a:pt x="222" y="168"/>
                  </a:cubicBezTo>
                  <a:cubicBezTo>
                    <a:pt x="215" y="162"/>
                    <a:pt x="205" y="162"/>
                    <a:pt x="199" y="168"/>
                  </a:cubicBezTo>
                  <a:lnTo>
                    <a:pt x="95" y="272"/>
                  </a:lnTo>
                  <a:lnTo>
                    <a:pt x="50" y="226"/>
                  </a:lnTo>
                  <a:lnTo>
                    <a:pt x="99" y="177"/>
                  </a:lnTo>
                  <a:cubicBezTo>
                    <a:pt x="105" y="171"/>
                    <a:pt x="105" y="161"/>
                    <a:pt x="99" y="155"/>
                  </a:cubicBezTo>
                  <a:cubicBezTo>
                    <a:pt x="93" y="148"/>
                    <a:pt x="82" y="148"/>
                    <a:pt x="76" y="155"/>
                  </a:cubicBezTo>
                  <a:lnTo>
                    <a:pt x="27" y="203"/>
                  </a:lnTo>
                  <a:cubicBezTo>
                    <a:pt x="27" y="204"/>
                    <a:pt x="27" y="204"/>
                    <a:pt x="27" y="204"/>
                  </a:cubicBezTo>
                  <a:cubicBezTo>
                    <a:pt x="21" y="200"/>
                    <a:pt x="12" y="200"/>
                    <a:pt x="7" y="206"/>
                  </a:cubicBezTo>
                  <a:cubicBezTo>
                    <a:pt x="0" y="212"/>
                    <a:pt x="0" y="222"/>
                    <a:pt x="7" y="228"/>
                  </a:cubicBezTo>
                  <a:lnTo>
                    <a:pt x="89" y="311"/>
                  </a:lnTo>
                  <a:cubicBezTo>
                    <a:pt x="90" y="311"/>
                    <a:pt x="90" y="311"/>
                    <a:pt x="90" y="312"/>
                  </a:cubicBezTo>
                  <a:lnTo>
                    <a:pt x="149" y="371"/>
                  </a:lnTo>
                  <a:cubicBezTo>
                    <a:pt x="156" y="378"/>
                    <a:pt x="166" y="382"/>
                    <a:pt x="177" y="382"/>
                  </a:cubicBezTo>
                  <a:cubicBezTo>
                    <a:pt x="188" y="382"/>
                    <a:pt x="198" y="378"/>
                    <a:pt x="206" y="370"/>
                  </a:cubicBezTo>
                  <a:lnTo>
                    <a:pt x="370" y="206"/>
                  </a:lnTo>
                  <a:cubicBezTo>
                    <a:pt x="385" y="191"/>
                    <a:pt x="385" y="165"/>
                    <a:pt x="370" y="150"/>
                  </a:cubicBezTo>
                  <a:lnTo>
                    <a:pt x="226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</p:grpSp>
      <p:pic>
        <p:nvPicPr>
          <p:cNvPr id="4" name="图片 3" descr="AI理财咨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6875" y="1481455"/>
            <a:ext cx="2741930" cy="5060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872105" y="2836704"/>
            <a:ext cx="5363297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7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</a:t>
            </a:r>
            <a:r>
              <a:rPr lang="en-US" altLang="zh-CN" sz="7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Arial" panose="020B0604020202020204" pitchFamily="34" charset="0"/>
                <a:sym typeface="+mn-ea"/>
              </a:rPr>
              <a:t>3</a:t>
            </a:r>
            <a:endParaRPr lang="en-US" altLang="zh-CN" sz="7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448334" y="2836664"/>
            <a:ext cx="6385129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7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系统架构设计</a:t>
            </a:r>
            <a:endParaRPr lang="zh-CN" altLang="en-US" sz="7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6880" y="274955"/>
            <a:ext cx="29375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系统架构设计</a:t>
            </a:r>
            <a:endParaRPr lang="zh-CN" altLang="en-US" sz="3600" b="1">
              <a:solidFill>
                <a:schemeClr val="bg1"/>
              </a:solidFill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pic>
        <p:nvPicPr>
          <p:cNvPr id="21" name="图片 20" descr="post_object_image_33911084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5534" y="1117986"/>
            <a:ext cx="8461997" cy="57400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6880" y="27495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系统架构设计</a:t>
            </a:r>
            <a:endParaRPr lang="zh-CN" altLang="en-US" sz="3600" b="1">
              <a:solidFill>
                <a:schemeClr val="bg1"/>
              </a:solidFill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sp>
        <p:nvSpPr>
          <p:cNvPr id="42" name="Text 0"/>
          <p:cNvSpPr/>
          <p:nvPr/>
        </p:nvSpPr>
        <p:spPr>
          <a:xfrm>
            <a:off x="798619" y="1234731"/>
            <a:ext cx="8069011" cy="6235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2800" b="1" dirty="0">
                <a:solidFill>
                  <a:srgbClr val="4472C4"/>
                </a:solidFill>
                <a:latin typeface="方正小标宋简体" panose="02000000000000000000" charset="-122"/>
                <a:ea typeface="方正小标宋简体" panose="02000000000000000000" charset="-122"/>
                <a:cs typeface="Barlow Bold" pitchFamily="34" charset="-120"/>
              </a:rPr>
              <a:t>技术架构：前后端分离的现代化设计</a:t>
            </a:r>
            <a:endParaRPr lang="en-US" sz="2800" dirty="0">
              <a:solidFill>
                <a:srgbClr val="4472C4"/>
              </a:solidFill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44" name="Text 1"/>
          <p:cNvSpPr/>
          <p:nvPr>
            <p:custDataLst>
              <p:tags r:id="rId1"/>
            </p:custDataLst>
          </p:nvPr>
        </p:nvSpPr>
        <p:spPr>
          <a:xfrm>
            <a:off x="2008150" y="2237918"/>
            <a:ext cx="8175790" cy="8740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Times New Roman" panose="02020603050405020304" charset="0"/>
              </a:rPr>
              <a:t>前端</a:t>
            </a:r>
            <a:r>
              <a:rPr lang="zh-CN" altLang="en-US" sz="1950" dirty="0">
                <a:solidFill>
                  <a:srgbClr val="384653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Next.js + React + TypeScript </a:t>
            </a:r>
            <a:r>
              <a:rPr lang="zh-CN" altLang="en-US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+ </a:t>
            </a:r>
            <a:r>
              <a:rPr lang="en-US" altLang="zh-CN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Tailwind CSS</a:t>
            </a:r>
            <a:endParaRPr lang="en-US" altLang="zh-CN" sz="1950" dirty="0">
              <a:solidFill>
                <a:srgbClr val="7F7F7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zh-CN" altLang="en-US" sz="1950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Times New Roman" panose="02020603050405020304" charset="0"/>
              </a:rPr>
              <a:t>后端</a:t>
            </a:r>
            <a:r>
              <a:rPr lang="zh-CN" altLang="en-US" sz="195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Python </a:t>
            </a:r>
            <a:r>
              <a:rPr lang="zh-CN" altLang="en-US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+ </a:t>
            </a:r>
            <a:r>
              <a:rPr lang="en-US" altLang="zh-CN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FastAPI      </a:t>
            </a:r>
            <a:r>
              <a:rPr lang="zh-CN" altLang="en-US" sz="1950" dirty="0">
                <a:solidFill>
                  <a:srgbClr val="7F7F7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zh-CN" altLang="en-US" sz="1950" dirty="0">
                <a:solidFill>
                  <a:srgbClr val="7F7F7F"/>
                </a:solidFill>
                <a:latin typeface="方正小标宋简体" panose="02000000000000000000" charset="-122"/>
                <a:ea typeface="方正小标宋简体" panose="02000000000000000000" charset="-122"/>
                <a:cs typeface="Times New Roman" panose="02020603050405020304" charset="0"/>
              </a:rPr>
              <a:t>异步</a:t>
            </a:r>
            <a:r>
              <a:rPr lang="zh-CN" altLang="en-US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Pydantic</a:t>
            </a:r>
            <a:r>
              <a:rPr lang="zh-CN" altLang="en-US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950" dirty="0">
                <a:solidFill>
                  <a:srgbClr val="7F7F7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Uvicorn</a:t>
            </a:r>
            <a:r>
              <a:rPr lang="zh-CN" altLang="en-US" sz="1950" dirty="0">
                <a:solidFill>
                  <a:srgbClr val="7F7F7F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lang="en-US" altLang="zh-CN" sz="1950" dirty="0">
              <a:solidFill>
                <a:srgbClr val="7F7F7F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en-US" altLang="zh-CN" sz="1950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AI</a:t>
            </a:r>
            <a:r>
              <a:rPr lang="zh-CN" altLang="en-US" sz="1950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服务层</a:t>
            </a:r>
            <a:r>
              <a:rPr lang="zh-CN" altLang="en-US" sz="195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：</a:t>
            </a:r>
            <a:r>
              <a:rPr lang="en-US" altLang="zh-CN" sz="195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DeepSeek</a:t>
            </a:r>
            <a:r>
              <a:rPr lang="zh-CN" altLang="en-US" sz="195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95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Qwen-Image</a:t>
            </a:r>
            <a:r>
              <a:rPr lang="zh-CN" altLang="en-US" sz="195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、</a:t>
            </a:r>
            <a:r>
              <a:rPr lang="en-US" altLang="zh-CN" sz="1950" dirty="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Qwen3-TTS</a:t>
            </a:r>
            <a:endParaRPr lang="zh-CN" altLang="en-US" sz="1950" dirty="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lnSpc>
                <a:spcPts val="2450"/>
              </a:lnSpc>
              <a:buNone/>
            </a:pPr>
            <a:endParaRPr lang="zh-CN" altLang="en-US" sz="195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6" name="Text 1"/>
          <p:cNvSpPr/>
          <p:nvPr>
            <p:custDataLst>
              <p:tags r:id="rId2"/>
            </p:custDataLst>
          </p:nvPr>
        </p:nvSpPr>
        <p:spPr>
          <a:xfrm>
            <a:off x="2008117" y="3908620"/>
            <a:ext cx="8175790" cy="8740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前端选用</a:t>
            </a:r>
            <a:r>
              <a:rPr lang="en-US" altLang="zh-CN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React</a:t>
            </a: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而不是</a:t>
            </a:r>
            <a:r>
              <a:rPr lang="en-US" altLang="zh-CN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Vue</a:t>
            </a: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？</a:t>
            </a:r>
            <a:endParaRPr lang="zh-CN" altLang="en-US" sz="1950" b="1" dirty="0">
              <a:solidFill>
                <a:srgbClr val="0070C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marL="0" indent="0" algn="l">
              <a:lnSpc>
                <a:spcPts val="2450"/>
              </a:lnSpc>
              <a:buNone/>
            </a:pPr>
            <a:endParaRPr lang="zh-CN" altLang="en-US" sz="1950" b="1" dirty="0">
              <a:solidFill>
                <a:srgbClr val="0070C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后端选用</a:t>
            </a:r>
            <a:r>
              <a:rPr lang="en-US" altLang="zh-CN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FastAPI</a:t>
            </a:r>
            <a:r>
              <a:rPr lang="zh-CN" altLang="en-US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+</a:t>
            </a:r>
            <a:r>
              <a:rPr lang="en-US" altLang="zh-CN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python</a:t>
            </a: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而不是</a:t>
            </a:r>
            <a:r>
              <a:rPr lang="en-US" altLang="zh-CN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Java</a:t>
            </a:r>
            <a:r>
              <a:rPr lang="zh-CN" altLang="en-US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+</a:t>
            </a:r>
            <a:r>
              <a:rPr lang="en-US" altLang="zh-CN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SpringBoot</a:t>
            </a: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？</a:t>
            </a:r>
            <a:endParaRPr lang="zh-CN" altLang="en-US" sz="1950" b="1" dirty="0">
              <a:solidFill>
                <a:srgbClr val="0070C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marL="0" indent="0" algn="l">
              <a:lnSpc>
                <a:spcPts val="2450"/>
              </a:lnSpc>
              <a:buNone/>
            </a:pPr>
            <a:endParaRPr lang="zh-CN" altLang="en-US" sz="1950" b="1" dirty="0">
              <a:solidFill>
                <a:srgbClr val="0070C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为什么选用</a:t>
            </a:r>
            <a:r>
              <a:rPr lang="en-US" altLang="zh-CN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Deepseek</a:t>
            </a: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与</a:t>
            </a:r>
            <a:r>
              <a:rPr lang="en-US" altLang="zh-CN" sz="1950" b="1" dirty="0">
                <a:solidFill>
                  <a:srgbClr val="007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Qwen</a:t>
            </a: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的文本、语音、视觉</a:t>
            </a:r>
            <a:r>
              <a:rPr lang="zh-CN" altLang="en-US" sz="1950" b="1" dirty="0">
                <a:solidFill>
                  <a:srgbClr val="0070C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大模型服务？</a:t>
            </a:r>
            <a:endParaRPr lang="zh-CN" altLang="en-US" sz="1950" b="1" dirty="0">
              <a:solidFill>
                <a:srgbClr val="0070C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73620" y="283178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1600" b="0" i="0">
                <a:latin typeface="Segoe WPC"/>
                <a:ea typeface="Segoe WPC"/>
              </a:rPr>
              <a:t>(Qwen3-TTS-Flash-Realtime-2025-11-27)</a:t>
            </a:r>
            <a:endParaRPr lang="en-US" altLang="zh-CN" sz="1600" b="0" i="0">
              <a:latin typeface="Segoe WPC"/>
              <a:ea typeface="Segoe WPC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15070" y="510000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1600" b="0" i="0">
                <a:latin typeface="Segoe WPC"/>
                <a:ea typeface="Segoe WPC"/>
              </a:rPr>
              <a:t>硅谷新词：</a:t>
            </a:r>
            <a:r>
              <a:rPr lang="en-US" altLang="zh-CN" sz="1600" b="0" i="0">
                <a:latin typeface="Segoe WPC"/>
                <a:ea typeface="Segoe WPC"/>
              </a:rPr>
              <a:t>Qwen </a:t>
            </a:r>
            <a:r>
              <a:rPr lang="en-US" altLang="zh-CN" sz="1600" b="0" i="0">
                <a:latin typeface="Segoe WPC"/>
                <a:ea typeface="Segoe WPC"/>
              </a:rPr>
              <a:t>panic</a:t>
            </a:r>
            <a:endParaRPr lang="en-US" altLang="zh-CN" sz="1600" b="0" i="0">
              <a:latin typeface="Segoe WPC"/>
              <a:ea typeface="Segoe WPC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76240" y="39081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1600" b="0" i="0">
                <a:latin typeface="Segoe WPC"/>
                <a:ea typeface="Segoe WPC"/>
              </a:rPr>
              <a:t>React Native</a:t>
            </a:r>
            <a:endParaRPr lang="en-US" altLang="zh-CN" sz="1600" b="0" i="0">
              <a:latin typeface="Segoe WPC"/>
              <a:ea typeface="Segoe WPC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92085" y="4504373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1600" b="0" i="0">
                <a:latin typeface="Segoe WPC"/>
                <a:ea typeface="Segoe WPC"/>
              </a:rPr>
              <a:t>机器学习</a:t>
            </a:r>
            <a:r>
              <a:rPr lang="en-US" altLang="zh-CN" sz="1600" b="0" i="0">
                <a:latin typeface="Segoe WPC"/>
                <a:ea typeface="Segoe WPC"/>
              </a:rPr>
              <a:t>scikit-learn</a:t>
            </a:r>
            <a:r>
              <a:rPr lang="zh-CN" altLang="en-US" sz="1600" b="0" i="0">
                <a:latin typeface="Segoe WPC"/>
                <a:ea typeface="宋体" panose="02010600030101010101" pitchFamily="2" charset="-122"/>
              </a:rPr>
              <a:t>、</a:t>
            </a:r>
            <a:r>
              <a:rPr lang="en-US" altLang="zh-CN" sz="1600" b="0" i="0">
                <a:latin typeface="Segoe WPC"/>
                <a:ea typeface="宋体" panose="02010600030101010101" pitchFamily="2" charset="-122"/>
              </a:rPr>
              <a:t>numpy</a:t>
            </a:r>
            <a:r>
              <a:rPr lang="zh-CN" altLang="en-US" sz="1600" b="0" i="0">
                <a:latin typeface="Segoe WPC"/>
                <a:ea typeface="宋体" panose="02010600030101010101" pitchFamily="2" charset="-122"/>
              </a:rPr>
              <a:t>蒙特卡洛模拟</a:t>
            </a:r>
            <a:endParaRPr lang="zh-CN" altLang="en-US" sz="1600" b="0" i="0">
              <a:latin typeface="Segoe WPC"/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6880" y="274955"/>
            <a:ext cx="29375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系统架构设计</a:t>
            </a:r>
            <a:endParaRPr lang="zh-CN" altLang="en-US" sz="3600" b="1">
              <a:solidFill>
                <a:schemeClr val="bg1"/>
              </a:solidFill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pic>
        <p:nvPicPr>
          <p:cNvPr id="2" name="图片 1" descr="post_object_image_9306942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4294" y="1113986"/>
            <a:ext cx="8609460" cy="4804386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1401300" y="5918356"/>
            <a:ext cx="9256672" cy="606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完整的数据流</a:t>
            </a:r>
            <a:r>
              <a:rPr lang="en-US" sz="145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：用户输入目标与资产信息 → </a:t>
            </a:r>
            <a:r>
              <a:rPr lang="zh-CN" altLang="en-US" sz="145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机器学习增强</a:t>
            </a:r>
            <a:r>
              <a:rPr lang="en-US" sz="145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多因子评估与MPT优化 → 生成推荐</a:t>
            </a:r>
            <a:r>
              <a:rPr lang="zh-CN" altLang="en-US" sz="145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理财方案</a:t>
            </a:r>
            <a:r>
              <a:rPr lang="en-US" sz="145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和专业指标 → 故事生成配以插图 → 语音播报与智能客服跟进，形成闭环体验。</a:t>
            </a:r>
            <a:endParaRPr lang="en-US" sz="1450" dirty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" name="矩形 122"/>
          <p:cNvSpPr/>
          <p:nvPr>
            <p:custDataLst>
              <p:tags r:id="rId1"/>
            </p:custDataLst>
          </p:nvPr>
        </p:nvSpPr>
        <p:spPr>
          <a:xfrm>
            <a:off x="609600" y="2178685"/>
            <a:ext cx="3454400" cy="411543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/>
          </a:p>
        </p:txBody>
      </p:sp>
      <p:sp>
        <p:nvSpPr>
          <p:cNvPr id="124" name="矩形 123"/>
          <p:cNvSpPr/>
          <p:nvPr>
            <p:custDataLst>
              <p:tags r:id="rId2"/>
            </p:custDataLst>
          </p:nvPr>
        </p:nvSpPr>
        <p:spPr>
          <a:xfrm>
            <a:off x="1879600" y="1721485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/>
          </a:p>
        </p:txBody>
      </p:sp>
      <p:sp>
        <p:nvSpPr>
          <p:cNvPr id="75" name="文本框 74"/>
          <p:cNvSpPr txBox="1"/>
          <p:nvPr>
            <p:custDataLst>
              <p:tags r:id="rId3"/>
            </p:custDataLst>
          </p:nvPr>
        </p:nvSpPr>
        <p:spPr>
          <a:xfrm>
            <a:off x="1879706" y="1721485"/>
            <a:ext cx="914400" cy="914400"/>
          </a:xfrm>
          <a:prstGeom prst="rect">
            <a:avLst/>
          </a:prstGeom>
          <a:noFill/>
        </p:spPr>
        <p:txBody>
          <a:bodyPr wrap="square" lIns="17780" tIns="0" rIns="17780" bIns="0" rtlCol="0" anchor="ctr">
            <a:noAutofit/>
          </a:bodyPr>
          <a:p>
            <a:pPr algn="ctr"/>
            <a:r>
              <a:rPr lang="en-US" altLang="en-US" sz="3595">
                <a:solidFill>
                  <a:schemeClr val="accent1">
                    <a:lumMod val="0"/>
                    <a:lumOff val="100000"/>
                  </a:schemeClr>
                </a:solidFill>
              </a:rPr>
              <a:t>01</a:t>
            </a:r>
            <a:endParaRPr lang="en-US" altLang="en-US" sz="3595">
              <a:solidFill>
                <a:schemeClr val="accent1">
                  <a:lumMod val="0"/>
                  <a:lumOff val="100000"/>
                </a:schemeClr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914400" y="2915603"/>
            <a:ext cx="2845012" cy="406400"/>
          </a:xfrm>
          <a:prstGeom prst="rect">
            <a:avLst/>
          </a:prstGeom>
          <a:noFill/>
        </p:spPr>
        <p:txBody>
          <a:bodyPr wrap="square" lIns="17780" tIns="0" rIns="17780" bIns="0" rtlCol="0" anchor="t">
            <a:noAutofit/>
          </a:bodyPr>
          <a:p>
            <a:pPr algn="ctr"/>
            <a:r>
              <a:rPr lang="zh-CN" altLang="en-US" sz="2400">
                <a:solidFill>
                  <a:schemeClr val="dk1"/>
                </a:solidFill>
                <a:latin typeface="方正小标宋简体" panose="02000000000000000000" charset="-122"/>
                <a:ea typeface="方正小标宋简体" panose="02000000000000000000" charset="-122"/>
                <a:cs typeface="微软雅黑" panose="020B0503020204020204" charset="-122"/>
              </a:rPr>
              <a:t>系统架构兼容性</a:t>
            </a:r>
            <a:endParaRPr lang="zh-CN" altLang="en-US" sz="2400">
              <a:solidFill>
                <a:schemeClr val="dk1"/>
              </a:solidFill>
              <a:latin typeface="方正小标宋简体" panose="02000000000000000000" charset="-122"/>
              <a:ea typeface="方正小标宋简体" panose="02000000000000000000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848016" y="3474429"/>
            <a:ext cx="3149630" cy="2540000"/>
          </a:xfrm>
          <a:prstGeom prst="rect">
            <a:avLst/>
          </a:prstGeom>
          <a:noFill/>
        </p:spPr>
        <p:txBody>
          <a:bodyPr wrap="square" lIns="17780" tIns="0" rIns="17780" bIns="0" rtlCol="0" anchor="t">
            <a:noAutofit/>
          </a:bodyPr>
          <a:p>
            <a:pPr marL="177800" lvl="1" indent="-177800" algn="l">
              <a:lnSpc>
                <a:spcPct val="120000"/>
              </a:lnSpc>
              <a:buChar char="•"/>
            </a:pPr>
            <a:r>
              <a:rPr lang="en-US" altLang="en-US" sz="15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RESTful API设计</a:t>
            </a:r>
            <a:r>
              <a:rPr lang="en-US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：采用标准化API接口，便于与银行APP后端集成。</a:t>
            </a:r>
            <a:endParaRPr lang="en-US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7800" lvl="1" indent="-177800" algn="l">
              <a:lnSpc>
                <a:spcPct val="120000"/>
              </a:lnSpc>
              <a:spcBef>
                <a:spcPct val="21000"/>
              </a:spcBef>
              <a:buChar char="•"/>
            </a:pPr>
            <a:r>
              <a:rPr lang="en-US" altLang="zh-CN" sz="15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SSE流式传输</a:t>
            </a:r>
            <a:r>
              <a:rPr lang="en-US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：支持实时内容推送，契合现代APP交互体验。</a:t>
            </a:r>
            <a:endParaRPr lang="en-US" altLang="zh-CN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7800" lvl="1" indent="-177800" algn="l">
              <a:lnSpc>
                <a:spcPct val="120000"/>
              </a:lnSpc>
              <a:spcBef>
                <a:spcPct val="21000"/>
              </a:spcBef>
              <a:buChar char="•"/>
            </a:pPr>
            <a:r>
              <a:rPr lang="zh-CN" altLang="zh-CN" sz="15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模块化设计</a:t>
            </a:r>
            <a:r>
              <a:rPr lang="zh-CN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：将金融决策模型、AI服务、图像生成服务设为独立模块，能灵活集成。</a:t>
            </a:r>
            <a:endParaRPr lang="zh-CN" altLang="zh-CN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5" name="矩形 124"/>
          <p:cNvSpPr/>
          <p:nvPr>
            <p:custDataLst>
              <p:tags r:id="rId6"/>
            </p:custDataLst>
          </p:nvPr>
        </p:nvSpPr>
        <p:spPr>
          <a:xfrm>
            <a:off x="4368800" y="2178685"/>
            <a:ext cx="3454400" cy="411543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/>
          </a:p>
        </p:txBody>
      </p:sp>
      <p:sp>
        <p:nvSpPr>
          <p:cNvPr id="126" name="矩形 125"/>
          <p:cNvSpPr/>
          <p:nvPr>
            <p:custDataLst>
              <p:tags r:id="rId7"/>
            </p:custDataLst>
          </p:nvPr>
        </p:nvSpPr>
        <p:spPr>
          <a:xfrm>
            <a:off x="5638800" y="1721485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/>
          </a:p>
        </p:txBody>
      </p:sp>
      <p:sp>
        <p:nvSpPr>
          <p:cNvPr id="77" name="文本框 76"/>
          <p:cNvSpPr txBox="1"/>
          <p:nvPr>
            <p:custDataLst>
              <p:tags r:id="rId8"/>
            </p:custDataLst>
          </p:nvPr>
        </p:nvSpPr>
        <p:spPr>
          <a:xfrm>
            <a:off x="5639118" y="1721485"/>
            <a:ext cx="914400" cy="914400"/>
          </a:xfrm>
          <a:prstGeom prst="rect">
            <a:avLst/>
          </a:prstGeom>
          <a:noFill/>
        </p:spPr>
        <p:txBody>
          <a:bodyPr wrap="square" lIns="17780" tIns="0" rIns="17780" bIns="0" rtlCol="0" anchor="ctr">
            <a:noAutofit/>
          </a:bodyPr>
          <a:p>
            <a:pPr algn="ctr"/>
            <a:r>
              <a:rPr lang="en-US" altLang="en-US" sz="3595">
                <a:solidFill>
                  <a:schemeClr val="accent2">
                    <a:lumMod val="0"/>
                    <a:lumOff val="100000"/>
                  </a:schemeClr>
                </a:solidFill>
              </a:rPr>
              <a:t>02</a:t>
            </a:r>
            <a:endParaRPr lang="en-US" altLang="en-US" sz="3595">
              <a:solidFill>
                <a:schemeClr val="accent2">
                  <a:lumMod val="0"/>
                  <a:lumOff val="100000"/>
                </a:schemeClr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4673812" y="2915603"/>
            <a:ext cx="2845012" cy="406400"/>
          </a:xfrm>
          <a:prstGeom prst="rect">
            <a:avLst/>
          </a:prstGeom>
          <a:noFill/>
        </p:spPr>
        <p:txBody>
          <a:bodyPr wrap="square" lIns="17780" tIns="0" rIns="17780" bIns="0" rtlCol="0" anchor="t">
            <a:noAutofit/>
          </a:bodyPr>
          <a:p>
            <a:pPr algn="ctr"/>
            <a:r>
              <a:rPr lang="zh-CN" altLang="en-US" sz="2400">
                <a:solidFill>
                  <a:schemeClr val="dk1"/>
                </a:solidFill>
                <a:latin typeface="方正小标宋简体" panose="02000000000000000000" charset="-122"/>
                <a:ea typeface="方正小标宋简体" panose="02000000000000000000" charset="-122"/>
                <a:cs typeface="微软雅黑" panose="020B0503020204020204" charset="-122"/>
              </a:rPr>
              <a:t>数据对接</a:t>
            </a:r>
            <a:endParaRPr lang="zh-CN" altLang="en-US" sz="2400">
              <a:solidFill>
                <a:schemeClr val="dk1"/>
              </a:solidFill>
              <a:latin typeface="方正小标宋简体" panose="02000000000000000000" charset="-122"/>
              <a:ea typeface="方正小标宋简体" panose="02000000000000000000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4623750" y="3474429"/>
            <a:ext cx="2944588" cy="2540000"/>
          </a:xfrm>
          <a:prstGeom prst="rect">
            <a:avLst/>
          </a:prstGeom>
          <a:noFill/>
        </p:spPr>
        <p:txBody>
          <a:bodyPr wrap="square" lIns="17780" tIns="0" rIns="17780" bIns="0" rtlCol="0" anchor="t">
            <a:noAutofit/>
          </a:bodyPr>
          <a:p>
            <a:pPr marL="177800" lvl="1" indent="-177800" algn="l">
              <a:lnSpc>
                <a:spcPct val="120000"/>
              </a:lnSpc>
              <a:buChar char="•"/>
            </a:pP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若拿到微众银行后端接口，可以</a:t>
            </a:r>
            <a:r>
              <a:rPr lang="zh-CN" altLang="en-US" sz="15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直接对接微众银行用户数据库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，获取资产、收入、交易历史、生命周期等多维度数据。</a:t>
            </a:r>
            <a:endParaRPr lang="zh-CN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7800" lvl="1" indent="-177800" algn="l">
              <a:lnSpc>
                <a:spcPct val="120000"/>
              </a:lnSpc>
              <a:spcBef>
                <a:spcPct val="21000"/>
              </a:spcBef>
              <a:buChar char="•"/>
            </a:pPr>
            <a:r>
              <a:rPr lang="zh-CN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基于银行数据</a:t>
            </a:r>
            <a:r>
              <a:rPr lang="zh-CN" altLang="zh-CN" sz="15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动态更新用户画像</a:t>
            </a:r>
            <a:r>
              <a:rPr lang="zh-CN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，大幅提升因子评估准确度，自动更新推荐方案。</a:t>
            </a:r>
            <a:endParaRPr lang="zh-CN" altLang="zh-CN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7" name="矩形 126"/>
          <p:cNvSpPr/>
          <p:nvPr>
            <p:custDataLst>
              <p:tags r:id="rId11"/>
            </p:custDataLst>
          </p:nvPr>
        </p:nvSpPr>
        <p:spPr>
          <a:xfrm>
            <a:off x="8128000" y="2178685"/>
            <a:ext cx="3455035" cy="411543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/>
          </a:p>
        </p:txBody>
      </p:sp>
      <p:sp>
        <p:nvSpPr>
          <p:cNvPr id="128" name="矩形 127"/>
          <p:cNvSpPr/>
          <p:nvPr>
            <p:custDataLst>
              <p:tags r:id="rId12"/>
            </p:custDataLst>
          </p:nvPr>
        </p:nvSpPr>
        <p:spPr>
          <a:xfrm>
            <a:off x="9398000" y="1721485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/>
          </a:p>
        </p:txBody>
      </p:sp>
      <p:sp>
        <p:nvSpPr>
          <p:cNvPr id="79" name="文本框 78"/>
          <p:cNvSpPr txBox="1"/>
          <p:nvPr>
            <p:custDataLst>
              <p:tags r:id="rId13"/>
            </p:custDataLst>
          </p:nvPr>
        </p:nvSpPr>
        <p:spPr>
          <a:xfrm>
            <a:off x="9398529" y="1721485"/>
            <a:ext cx="914400" cy="914400"/>
          </a:xfrm>
          <a:prstGeom prst="rect">
            <a:avLst/>
          </a:prstGeom>
          <a:noFill/>
        </p:spPr>
        <p:txBody>
          <a:bodyPr wrap="square" lIns="17780" tIns="0" rIns="17780" bIns="0" rtlCol="0" anchor="ctr">
            <a:noAutofit/>
          </a:bodyPr>
          <a:p>
            <a:pPr algn="ctr"/>
            <a:r>
              <a:rPr lang="en-US" altLang="en-US" sz="3595">
                <a:solidFill>
                  <a:schemeClr val="accent1">
                    <a:lumMod val="0"/>
                    <a:lumOff val="100000"/>
                  </a:schemeClr>
                </a:solidFill>
              </a:rPr>
              <a:t>03</a:t>
            </a:r>
            <a:endParaRPr lang="en-US" altLang="en-US" sz="3595">
              <a:solidFill>
                <a:schemeClr val="accent1">
                  <a:lumMod val="0"/>
                  <a:lumOff val="100000"/>
                </a:schemeClr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8433223" y="2915603"/>
            <a:ext cx="2845012" cy="406400"/>
          </a:xfrm>
          <a:prstGeom prst="rect">
            <a:avLst/>
          </a:prstGeom>
          <a:noFill/>
        </p:spPr>
        <p:txBody>
          <a:bodyPr wrap="square" lIns="17780" tIns="0" rIns="17780" bIns="0" rtlCol="0" anchor="t">
            <a:noAutofit/>
          </a:bodyPr>
          <a:p>
            <a:pPr algn="ctr"/>
            <a:r>
              <a:rPr lang="zh-CN" altLang="en-US" sz="2400">
                <a:solidFill>
                  <a:schemeClr val="dk1"/>
                </a:solidFill>
                <a:latin typeface="方正小标宋简体" panose="02000000000000000000" charset="-122"/>
                <a:ea typeface="方正小标宋简体" panose="02000000000000000000" charset="-122"/>
                <a:cs typeface="微软雅黑" panose="020B0503020204020204" charset="-122"/>
              </a:rPr>
              <a:t>理财产品对接</a:t>
            </a:r>
            <a:endParaRPr lang="zh-CN" altLang="en-US" sz="2400">
              <a:solidFill>
                <a:schemeClr val="dk1"/>
              </a:solidFill>
              <a:latin typeface="方正小标宋简体" panose="02000000000000000000" charset="-122"/>
              <a:ea typeface="方正小标宋简体" panose="02000000000000000000" charset="-122"/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5"/>
            </p:custDataLst>
          </p:nvPr>
        </p:nvSpPr>
        <p:spPr>
          <a:xfrm>
            <a:off x="8366839" y="3474429"/>
            <a:ext cx="3149792" cy="2540000"/>
          </a:xfrm>
          <a:prstGeom prst="rect">
            <a:avLst/>
          </a:prstGeom>
          <a:noFill/>
        </p:spPr>
        <p:txBody>
          <a:bodyPr wrap="square" lIns="17780" tIns="0" rIns="17780" bIns="0" rtlCol="0" anchor="t">
            <a:noAutofit/>
          </a:bodyPr>
          <a:p>
            <a:pPr marL="177800" lvl="1" indent="-177800" algn="l">
              <a:lnSpc>
                <a:spcPct val="120000"/>
              </a:lnSpc>
              <a:buChar char="•"/>
            </a:pP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推荐路径智能匹配微众银行理财产品库，使</a:t>
            </a:r>
            <a:r>
              <a:rPr lang="zh-CN" altLang="en-US" sz="15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推荐结果直接对应银行实际理财产品</a:t>
            </a:r>
            <a:r>
              <a:rPr lang="zh-CN" altLang="en-US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7800" lvl="1" indent="-177800" algn="l">
              <a:lnSpc>
                <a:spcPct val="120000"/>
              </a:lnSpc>
              <a:spcBef>
                <a:spcPct val="21000"/>
              </a:spcBef>
              <a:buChar char="•"/>
            </a:pPr>
            <a:r>
              <a:rPr lang="zh-CN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用户可通过一键查看产品详情，快速获取产品详细信息、收益率、风险等级等。</a:t>
            </a:r>
            <a:r>
              <a:rPr lang="zh-CN" altLang="zh-CN" sz="15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实现从规划到购买的无缝衔接</a:t>
            </a:r>
            <a:r>
              <a:rPr lang="zh-CN" altLang="zh-CN" sz="15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，直达购买入口，提升转化率和用户体验。</a:t>
            </a:r>
            <a:endParaRPr lang="zh-CN" altLang="zh-CN" sz="150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436880" y="27495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系统架构设计</a:t>
            </a:r>
            <a:endParaRPr lang="zh-CN" altLang="en-US" sz="3600" b="1">
              <a:solidFill>
                <a:schemeClr val="bg1"/>
              </a:solidFill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sp>
        <p:nvSpPr>
          <p:cNvPr id="20" name="Text 0"/>
          <p:cNvSpPr/>
          <p:nvPr/>
        </p:nvSpPr>
        <p:spPr>
          <a:xfrm>
            <a:off x="609612" y="1042959"/>
            <a:ext cx="4988838" cy="6235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2800" b="1" dirty="0">
                <a:solidFill>
                  <a:schemeClr val="accent5"/>
                </a:solidFill>
                <a:latin typeface="方正小标宋简体" panose="02000000000000000000" charset="-122"/>
                <a:ea typeface="方正小标宋简体" panose="02000000000000000000" charset="-122"/>
                <a:cs typeface="Barlow Bold" pitchFamily="34" charset="-120"/>
              </a:rPr>
              <a:t>与微众银行的集成方案</a:t>
            </a:r>
            <a:endParaRPr lang="en-US" sz="2800" dirty="0">
              <a:solidFill>
                <a:schemeClr val="accent5"/>
              </a:solidFill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" name="文本框 118"/>
          <p:cNvSpPr txBox="1"/>
          <p:nvPr userDrawn="1"/>
        </p:nvSpPr>
        <p:spPr>
          <a:xfrm>
            <a:off x="436880" y="264372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系统架构设计</a:t>
            </a:r>
            <a:endParaRPr lang="zh-CN" altLang="en-US"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sp>
        <p:nvSpPr>
          <p:cNvPr id="2" name="Text 0"/>
          <p:cNvSpPr/>
          <p:nvPr/>
        </p:nvSpPr>
        <p:spPr>
          <a:xfrm>
            <a:off x="663019" y="1165230"/>
            <a:ext cx="4344122" cy="5336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2800" b="1" dirty="0">
                <a:solidFill>
                  <a:srgbClr val="2589C9"/>
                </a:solidFill>
                <a:latin typeface="方正小标宋简体" panose="02000000000000000000" charset="-122"/>
                <a:ea typeface="方正小标宋简体" panose="02000000000000000000" charset="-122"/>
                <a:cs typeface="Barlow Bold" pitchFamily="34" charset="-120"/>
              </a:rPr>
              <a:t>商业模式：清晰的盈利路径</a:t>
            </a:r>
            <a:endParaRPr lang="en-US" sz="2800" dirty="0"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3046" y="2660650"/>
            <a:ext cx="2995044" cy="2583074"/>
          </a:xfrm>
          <a:prstGeom prst="roundRect">
            <a:avLst>
              <a:gd name="adj" fmla="val 13989"/>
            </a:avLst>
          </a:prstGeom>
          <a:solidFill>
            <a:schemeClr val="tx2">
              <a:alpha val="100000"/>
            </a:schemeClr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30659" y="2051688"/>
            <a:ext cx="1505762" cy="4254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Barlow Bold" pitchFamily="34" charset="-120"/>
              </a:rPr>
              <a:t>专业版增值订阅</a:t>
            </a:r>
            <a:endParaRPr lang="en-US" sz="1950" dirty="0">
              <a:solidFill>
                <a:srgbClr val="C00000"/>
              </a:solidFill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852806" y="3064224"/>
            <a:ext cx="2615491" cy="15503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基础功能免费使用，吸引大量用户。高级用户可订阅</a:t>
            </a:r>
            <a:r>
              <a:rPr lang="en-US" sz="16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专业版</a:t>
            </a: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，获得更</a:t>
            </a:r>
            <a:r>
              <a:rPr lang="en-US" sz="16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深度的风险分析</a:t>
            </a:r>
            <a:r>
              <a:rPr lang="en-US" sz="16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、多资产类别配置等高级功能，形成持续收入流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4578840" y="2660650"/>
            <a:ext cx="3009945" cy="2583087"/>
          </a:xfrm>
          <a:prstGeom prst="roundRect">
            <a:avLst>
              <a:gd name="adj" fmla="val 13989"/>
            </a:avLst>
          </a:prstGeom>
          <a:solidFill>
            <a:schemeClr val="tx2">
              <a:alpha val="100000"/>
            </a:schemeClr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57296" y="2051688"/>
            <a:ext cx="1548942" cy="343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Barlow Bold" pitchFamily="34" charset="-120"/>
              </a:rPr>
              <a:t>理财产品智能匹配与引流</a:t>
            </a:r>
            <a:endParaRPr lang="en-US" sz="1950" dirty="0">
              <a:solidFill>
                <a:srgbClr val="C00000"/>
              </a:solidFill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4794390" y="3070489"/>
            <a:ext cx="2722978" cy="17633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zh-CN" alt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可</a:t>
            </a:r>
            <a:r>
              <a:rPr lang="en-US" sz="16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对接微众银行等金融机构</a:t>
            </a:r>
            <a:r>
              <a:rPr lang="zh-CN" altLang="en-US" sz="16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实际理财</a:t>
            </a:r>
            <a:r>
              <a:rPr lang="en-US" sz="1600" dirty="0">
                <a:solidFill>
                  <a:srgbClr val="FFFF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产品库</a:t>
            </a:r>
            <a:r>
              <a:rPr lang="en-US" sz="16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，根据用户画像智能推荐匹配的理财产品。按转化率或分润模式与银行合作，实现从规划到购买的变现闭环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777113" y="2146679"/>
            <a:ext cx="131309" cy="153488"/>
          </a:xfrm>
          <a:prstGeom prst="ellipse">
            <a:avLst/>
          </a:prstGeom>
          <a:solidFill>
            <a:schemeClr val="tx2">
              <a:alpha val="100000"/>
            </a:schemeClr>
          </a:solidFill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4603206" y="2146713"/>
            <a:ext cx="131309" cy="153488"/>
          </a:xfrm>
          <a:prstGeom prst="ellipse">
            <a:avLst/>
          </a:prstGeom>
          <a:solidFill>
            <a:schemeClr val="tx2">
              <a:alpha val="100000"/>
            </a:schemeClr>
          </a:solidFill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118610" y="1833880"/>
            <a:ext cx="0" cy="4714875"/>
          </a:xfrm>
          <a:prstGeom prst="line">
            <a:avLst/>
          </a:prstGeom>
          <a:ln w="19050" cap="flat" cmpd="sng" algn="ctr">
            <a:solidFill>
              <a:schemeClr val="tx2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t="8579" r="8579"/>
          <a:stretch>
            <a:fillRect/>
          </a:stretch>
        </p:blipFill>
        <p:spPr>
          <a:xfrm flipH="1">
            <a:off x="8235195" y="1873495"/>
            <a:ext cx="3956846" cy="45878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38730" y="2705736"/>
            <a:ext cx="3422578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7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</a:t>
            </a:r>
            <a:r>
              <a:rPr lang="en-US" altLang="zh-CN" sz="7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Arial" panose="020B0604020202020204" pitchFamily="34" charset="0"/>
                <a:sym typeface="+mn-ea"/>
              </a:rPr>
              <a:t>4</a:t>
            </a:r>
            <a:endParaRPr lang="en-US" altLang="zh-CN" sz="7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186396" y="2705695"/>
            <a:ext cx="6705194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7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算法和模型选型</a:t>
            </a:r>
            <a:endParaRPr lang="zh-CN" altLang="en-US" sz="7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圆角矩形 10"/>
          <p:cNvSpPr/>
          <p:nvPr userDrawn="1"/>
        </p:nvSpPr>
        <p:spPr>
          <a:xfrm>
            <a:off x="436887" y="2566276"/>
            <a:ext cx="3085465" cy="3074816"/>
          </a:xfrm>
          <a:prstGeom prst="roundRect">
            <a:avLst/>
          </a:prstGeom>
          <a:solidFill>
            <a:schemeClr val="tx2">
              <a:alpha val="100000"/>
            </a:schemeClr>
          </a:solidFill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圆角矩形 17"/>
          <p:cNvSpPr/>
          <p:nvPr userDrawn="1"/>
        </p:nvSpPr>
        <p:spPr>
          <a:xfrm>
            <a:off x="4046075" y="2566276"/>
            <a:ext cx="3085465" cy="3074789"/>
          </a:xfrm>
          <a:prstGeom prst="roundRect">
            <a:avLst/>
          </a:prstGeom>
          <a:solidFill>
            <a:schemeClr val="tx2">
              <a:alpha val="100000"/>
            </a:schemeClr>
          </a:solidFill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1662" y="1096831"/>
            <a:ext cx="4520379" cy="57611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7786" y="1945183"/>
            <a:ext cx="3046333" cy="4646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现代投资组合理论（MPT）</a:t>
            </a:r>
            <a:endParaRPr lang="en-US" sz="1950" dirty="0">
              <a:solidFill>
                <a:srgbClr val="C0000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4374" y="2892368"/>
            <a:ext cx="2585051" cy="22688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采用诺贝尔奖得主马科维茨的均值-方差模型，在给定风险水平下寻求最大收益，或在目标收益下最小化风险。通过</a:t>
            </a:r>
            <a:r>
              <a:rPr lang="en-US" sz="1450" dirty="0">
                <a:solidFill>
                  <a:srgbClr val="FFFF00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蒙特卡洛模拟10,000次路径，计算夏普比率、索提诺比率、VaR、CVaR等专业风险指标</a:t>
            </a:r>
            <a:r>
              <a:rPr 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，全面评估投资组合表现。</a:t>
            </a:r>
            <a:endParaRPr lang="en-US" sz="145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405977" y="1945183"/>
            <a:ext cx="2970782" cy="4647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Barlow Bold" pitchFamily="34" charset="-120"/>
              </a:rPr>
              <a:t>机器学习增强多因子模型</a:t>
            </a:r>
            <a:endParaRPr lang="en-US" sz="1950" dirty="0">
              <a:solidFill>
                <a:srgbClr val="C00000"/>
              </a:solidFill>
              <a:latin typeface="方正小标宋简体" panose="02000000000000000000" charset="-122"/>
              <a:ea typeface="方正小标宋简体" panose="02000000000000000000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4299466" y="2842968"/>
            <a:ext cx="2607976" cy="22688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引入四大核心因子：</a:t>
            </a:r>
            <a:r>
              <a:rPr lang="en-US" sz="1450" b="1" dirty="0">
                <a:solidFill>
                  <a:srgbClr val="FFFF00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资产覆盖率</a:t>
            </a:r>
            <a:r>
              <a:rPr 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（当前资金充足度）、</a:t>
            </a:r>
            <a:r>
              <a:rPr lang="en-US" sz="1450" b="1" dirty="0">
                <a:solidFill>
                  <a:srgbClr val="FFFF00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时间压力</a:t>
            </a:r>
            <a:r>
              <a:rPr 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（目标实现紧迫性）、</a:t>
            </a:r>
            <a:r>
              <a:rPr lang="en-US" sz="1450" b="1" dirty="0">
                <a:solidFill>
                  <a:srgbClr val="FFFF00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年龄阶段</a:t>
            </a:r>
            <a:r>
              <a:rPr 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（风险承受能力）、</a:t>
            </a:r>
            <a:r>
              <a:rPr lang="en-US" sz="1450" b="1" dirty="0">
                <a:solidFill>
                  <a:srgbClr val="FFFF00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收入稳定性</a:t>
            </a:r>
            <a:r>
              <a:rPr 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（现金流健康度）。使用</a:t>
            </a:r>
            <a:r>
              <a:rPr lang="en-US" sz="1450" b="1" dirty="0">
                <a:solidFill>
                  <a:srgbClr val="FFFF00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随机森林回归</a:t>
            </a:r>
            <a:r>
              <a:rPr lang="en-US" sz="1450" dirty="0">
                <a:solidFill>
                  <a:srgbClr val="FFFF00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优化因子权重</a:t>
            </a:r>
            <a:r>
              <a:rPr 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，捕捉</a:t>
            </a:r>
            <a:r>
              <a:rPr lang="zh-CN" alt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因子间</a:t>
            </a:r>
            <a:r>
              <a:rPr lang="en-US" sz="1450" dirty="0">
                <a:solidFill>
                  <a:srgbClr val="FFFFFF"/>
                </a:solidFill>
                <a:latin typeface="Times New Roman" panose="02020603050405020304" charset="0"/>
                <a:ea typeface="Montserrat" pitchFamily="34" charset="-122"/>
                <a:cs typeface="Montserrat" pitchFamily="34" charset="-120"/>
              </a:rPr>
              <a:t>非线性关系与交互效应，让推荐更贴合个体实际。</a:t>
            </a:r>
            <a:endParaRPr lang="en-US" sz="1450" dirty="0">
              <a:solidFill>
                <a:srgbClr val="FFFFFF"/>
              </a:solidFill>
              <a:latin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436880" y="274955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算法和模型选型</a:t>
            </a:r>
            <a:endParaRPr lang="zh-CN" altLang="en-US" sz="3600" b="1">
              <a:solidFill>
                <a:schemeClr val="bg1"/>
              </a:solidFill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305578" y="2005799"/>
            <a:ext cx="131309" cy="153488"/>
          </a:xfrm>
          <a:prstGeom prst="ellipse">
            <a:avLst/>
          </a:prstGeom>
          <a:solidFill>
            <a:schemeClr val="tx2">
              <a:alpha val="100000"/>
            </a:schemeClr>
          </a:solidFill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4168161" y="2005765"/>
            <a:ext cx="131309" cy="153488"/>
          </a:xfrm>
          <a:prstGeom prst="ellipse">
            <a:avLst/>
          </a:prstGeom>
          <a:solidFill>
            <a:schemeClr val="tx2">
              <a:alpha val="100000"/>
            </a:schemeClr>
          </a:solidFill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3783965" y="1249680"/>
            <a:ext cx="0" cy="5527239"/>
          </a:xfrm>
          <a:prstGeom prst="line">
            <a:avLst/>
          </a:prstGeom>
          <a:ln w="19050" cap="flat" cmpd="sng" algn="ctr">
            <a:solidFill>
              <a:schemeClr val="tx2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27830" y="5937250"/>
            <a:ext cx="320865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/>
            <a:r>
              <a:rPr lang="zh-CN" altLang="en-US" sz="1600" b="0" i="0">
                <a:latin typeface="+mn-ea"/>
                <a:cs typeface="+mn-ea"/>
              </a:rPr>
              <a:t>随机森林回归：用</a:t>
            </a:r>
            <a:r>
              <a:rPr lang="en-US" altLang="zh-CN" sz="1600" b="0" i="0">
                <a:latin typeface="+mn-ea"/>
                <a:cs typeface="+mn-ea"/>
              </a:rPr>
              <a:t>AI</a:t>
            </a:r>
            <a:r>
              <a:rPr lang="zh-CN" altLang="en-US" sz="1600" b="0" i="0">
                <a:latin typeface="+mn-ea"/>
                <a:cs typeface="+mn-ea"/>
              </a:rPr>
              <a:t>学习这些因子如何组合影响风险评分</a:t>
            </a:r>
            <a:endParaRPr lang="zh-CN" altLang="en-US" sz="1600" b="0" i="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" name="矩形 122"/>
          <p:cNvSpPr/>
          <p:nvPr>
            <p:custDataLst>
              <p:tags r:id="rId1"/>
            </p:custDataLst>
          </p:nvPr>
        </p:nvSpPr>
        <p:spPr>
          <a:xfrm>
            <a:off x="401263" y="2070671"/>
            <a:ext cx="3454612" cy="411543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24" name="矩形 123"/>
          <p:cNvSpPr/>
          <p:nvPr>
            <p:custDataLst>
              <p:tags r:id="rId2"/>
            </p:custDataLst>
          </p:nvPr>
        </p:nvSpPr>
        <p:spPr>
          <a:xfrm>
            <a:off x="1514549" y="1554596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5" name="文本框 74"/>
          <p:cNvSpPr txBox="1"/>
          <p:nvPr>
            <p:custDataLst>
              <p:tags r:id="rId3"/>
            </p:custDataLst>
          </p:nvPr>
        </p:nvSpPr>
        <p:spPr>
          <a:xfrm>
            <a:off x="1514549" y="1554629"/>
            <a:ext cx="914400" cy="914400"/>
          </a:xfrm>
          <a:prstGeom prst="rect">
            <a:avLst/>
          </a:prstGeom>
          <a:noFill/>
        </p:spPr>
        <p:txBody>
          <a:bodyPr wrap="square" lIns="17780" tIns="0" rIns="17780" bIns="0" rtlCol="0" anchor="ctr">
            <a:noAutofit/>
          </a:bodyPr>
          <a:p>
            <a:pPr algn="l"/>
            <a:r>
              <a:rPr lang="en-US" altLang="en-US" sz="3600">
                <a:solidFill>
                  <a:srgbClr val="C00000"/>
                </a:solidFill>
              </a:rPr>
              <a:t> </a:t>
            </a:r>
            <a:r>
              <a:rPr lang="en-US" altLang="en-US" sz="3600">
                <a:solidFill>
                  <a:srgbClr val="C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3600">
                <a:solidFill>
                  <a:schemeClr val="bg1"/>
                </a:solidFill>
              </a:rPr>
              <a:t>01</a:t>
            </a:r>
            <a:endParaRPr lang="en-US" altLang="en-US" sz="3600">
              <a:solidFill>
                <a:schemeClr val="bg1"/>
              </a:solidFill>
            </a:endParaRPr>
          </a:p>
        </p:txBody>
      </p:sp>
      <p:sp>
        <p:nvSpPr>
          <p:cNvPr id="125" name="矩形 124"/>
          <p:cNvSpPr/>
          <p:nvPr>
            <p:custDataLst>
              <p:tags r:id="rId4"/>
            </p:custDataLst>
          </p:nvPr>
        </p:nvSpPr>
        <p:spPr>
          <a:xfrm>
            <a:off x="4196299" y="2053960"/>
            <a:ext cx="3454612" cy="4115435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26" name="矩形 125"/>
          <p:cNvSpPr/>
          <p:nvPr>
            <p:custDataLst>
              <p:tags r:id="rId5"/>
            </p:custDataLst>
          </p:nvPr>
        </p:nvSpPr>
        <p:spPr>
          <a:xfrm>
            <a:off x="5543488" y="1554629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文本框 76"/>
          <p:cNvSpPr txBox="1"/>
          <p:nvPr>
            <p:custDataLst>
              <p:tags r:id="rId6"/>
            </p:custDataLst>
          </p:nvPr>
        </p:nvSpPr>
        <p:spPr>
          <a:xfrm>
            <a:off x="5543505" y="1554629"/>
            <a:ext cx="914400" cy="914400"/>
          </a:xfrm>
          <a:prstGeom prst="rect">
            <a:avLst/>
          </a:prstGeom>
          <a:noFill/>
        </p:spPr>
        <p:txBody>
          <a:bodyPr wrap="square" lIns="17780" tIns="0" rIns="17780" bIns="0" rtlCol="0" anchor="ctr">
            <a:noAutofit/>
          </a:bodyPr>
          <a:p>
            <a:pPr algn="l"/>
            <a:r>
              <a:rPr lang="en-US" altLang="en-US" sz="3600">
                <a:solidFill>
                  <a:srgbClr val="C00000"/>
                </a:solidFill>
              </a:rPr>
              <a:t>  </a:t>
            </a:r>
            <a:r>
              <a:rPr lang="en-US" altLang="en-US" sz="3600">
                <a:solidFill>
                  <a:srgbClr val="FFFFFF"/>
                </a:solidFill>
              </a:rPr>
              <a:t>02</a:t>
            </a:r>
            <a:endParaRPr lang="en-US" altLang="en-US" sz="3600">
              <a:solidFill>
                <a:srgbClr val="FFFFFF"/>
              </a:solidFill>
            </a:endParaRPr>
          </a:p>
        </p:txBody>
      </p:sp>
      <p:sp>
        <p:nvSpPr>
          <p:cNvPr id="127" name="矩形 126"/>
          <p:cNvSpPr/>
          <p:nvPr>
            <p:custDataLst>
              <p:tags r:id="rId7"/>
            </p:custDataLst>
          </p:nvPr>
        </p:nvSpPr>
        <p:spPr>
          <a:xfrm>
            <a:off x="7955710" y="2053960"/>
            <a:ext cx="3454612" cy="411543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28" name="矩形 127"/>
          <p:cNvSpPr/>
          <p:nvPr>
            <p:custDataLst>
              <p:tags r:id="rId8"/>
            </p:custDataLst>
          </p:nvPr>
        </p:nvSpPr>
        <p:spPr>
          <a:xfrm>
            <a:off x="9225867" y="1554629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l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文本框 78"/>
          <p:cNvSpPr txBox="1"/>
          <p:nvPr>
            <p:custDataLst>
              <p:tags r:id="rId9"/>
            </p:custDataLst>
          </p:nvPr>
        </p:nvSpPr>
        <p:spPr>
          <a:xfrm>
            <a:off x="9225883" y="1554629"/>
            <a:ext cx="914400" cy="914400"/>
          </a:xfrm>
          <a:prstGeom prst="rect">
            <a:avLst/>
          </a:prstGeom>
          <a:noFill/>
        </p:spPr>
        <p:txBody>
          <a:bodyPr wrap="square" lIns="17780" tIns="0" rIns="17780" bIns="0" rtlCol="0" anchor="ctr">
            <a:noAutofit/>
          </a:bodyPr>
          <a:p>
            <a:pPr algn="l"/>
            <a:r>
              <a:rPr lang="en-US" altLang="en-US" sz="3600">
                <a:solidFill>
                  <a:srgbClr val="C00000"/>
                </a:solidFill>
              </a:rPr>
              <a:t>  </a:t>
            </a:r>
            <a:r>
              <a:rPr lang="en-US" altLang="en-US" sz="3600">
                <a:solidFill>
                  <a:srgbClr val="FFFFFF"/>
                </a:solidFill>
              </a:rPr>
              <a:t>03</a:t>
            </a:r>
            <a:endParaRPr lang="en-US" altLang="en-US" sz="3600">
              <a:solidFill>
                <a:srgbClr val="FFFFFF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74849" y="3182422"/>
            <a:ext cx="2400560" cy="24576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+mn-ea"/>
                <a:cs typeface="Montserrat" pitchFamily="34" charset="-120"/>
              </a:rPr>
              <a:t>负责生成</a:t>
            </a:r>
            <a:r>
              <a:rPr lang="en-US" sz="1450" dirty="0">
                <a:solidFill>
                  <a:srgbClr val="C00000"/>
                </a:solidFill>
                <a:latin typeface="+mn-ea"/>
                <a:cs typeface="Montserrat" pitchFamily="34" charset="-120"/>
              </a:rPr>
              <a:t>个性化的财务故事</a:t>
            </a:r>
            <a:r>
              <a:rPr lang="en-US" sz="1450" dirty="0">
                <a:solidFill>
                  <a:srgbClr val="384653"/>
                </a:solidFill>
                <a:latin typeface="+mn-ea"/>
                <a:cs typeface="Montserrat" pitchFamily="34" charset="-120"/>
              </a:rPr>
              <a:t>，采用流式输出实时呈现。同时驱动智能客服，可回答用户关于财务规划的各类问题，支持自然语言对话交互</a:t>
            </a:r>
            <a:endParaRPr lang="en-US" sz="1450" dirty="0">
              <a:latin typeface="+mn-ea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8235" y="2618533"/>
            <a:ext cx="2607117" cy="4091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Times New Roman" panose="02020603050405020304" charset="0"/>
                <a:ea typeface="方正小标宋简体" panose="02000000000000000000" charset="-122"/>
                <a:cs typeface="Times New Roman" panose="02020603050405020304" charset="0"/>
              </a:rPr>
              <a:t>DeepSeek Chat</a:t>
            </a:r>
            <a:endParaRPr lang="en-US" sz="1950" dirty="0">
              <a:latin typeface="Times New Roman" panose="02020603050405020304" charset="0"/>
              <a:ea typeface="方正小标宋简体" panose="02000000000000000000" charset="-122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697072" y="2618542"/>
            <a:ext cx="2607117" cy="3250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Times New Roman" panose="02020603050405020304" charset="0"/>
                <a:ea typeface="方正小标宋简体" panose="02000000000000000000" charset="-122"/>
                <a:cs typeface="Times New Roman" panose="02020603050405020304" charset="0"/>
              </a:rPr>
              <a:t>Qwen-Image</a:t>
            </a:r>
            <a:endParaRPr lang="en-US" sz="1950" dirty="0">
              <a:latin typeface="Times New Roman" panose="02020603050405020304" charset="0"/>
              <a:ea typeface="方正小标宋简体" panose="02000000000000000000" charset="-122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802919" y="3182422"/>
            <a:ext cx="2395423" cy="22013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+mn-ea"/>
                <a:cs typeface="Montserrat" pitchFamily="34" charset="-120"/>
              </a:rPr>
              <a:t>根据故事内容文生图，为每个章节</a:t>
            </a:r>
            <a:r>
              <a:rPr lang="en-US" sz="1450" dirty="0">
                <a:solidFill>
                  <a:srgbClr val="C00000"/>
                </a:solidFill>
                <a:latin typeface="+mn-ea"/>
                <a:cs typeface="Montserrat" pitchFamily="34" charset="-120"/>
              </a:rPr>
              <a:t>异步生成精美插图</a:t>
            </a:r>
            <a:r>
              <a:rPr lang="en-US" sz="1450" dirty="0">
                <a:solidFill>
                  <a:srgbClr val="384653"/>
                </a:solidFill>
                <a:latin typeface="+mn-ea"/>
                <a:cs typeface="Montserrat" pitchFamily="34" charset="-120"/>
              </a:rPr>
              <a:t>。支持多种风格和场景，</a:t>
            </a:r>
            <a:r>
              <a:rPr lang="en-US" sz="1450" dirty="0">
                <a:solidFill>
                  <a:srgbClr val="C00000"/>
                </a:solidFill>
                <a:latin typeface="+mn-ea"/>
                <a:cs typeface="Montserrat" pitchFamily="34" charset="-120"/>
              </a:rPr>
              <a:t>让抽象的财务概念变成生动的视觉画面，增强情感共鸣</a:t>
            </a:r>
            <a:endParaRPr lang="en-US" sz="145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9437" y="2618542"/>
            <a:ext cx="2607117" cy="403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Times New Roman" panose="02020603050405020304" charset="0"/>
                <a:ea typeface="Barlow Bold" pitchFamily="34" charset="-122"/>
                <a:cs typeface="Times New Roman" panose="02020603050405020304" charset="0"/>
              </a:rPr>
              <a:t>Qwen3-TTS Flash</a:t>
            </a:r>
            <a:endParaRPr lang="en-US" sz="19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576169" y="3182422"/>
            <a:ext cx="2410442" cy="22013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+mn-ea"/>
                <a:cs typeface="+mn-ea"/>
              </a:rPr>
              <a:t>使用</a:t>
            </a:r>
            <a:r>
              <a:rPr lang="en-US" sz="1450" dirty="0">
                <a:solidFill>
                  <a:srgbClr val="C00000"/>
                </a:solidFill>
                <a:latin typeface="+mn-ea"/>
                <a:cs typeface="+mn-ea"/>
              </a:rPr>
              <a:t>2025年11月最新快照版本</a:t>
            </a:r>
            <a:r>
              <a:rPr lang="en-US" sz="1450" dirty="0">
                <a:solidFill>
                  <a:srgbClr val="384653"/>
                </a:solidFill>
                <a:latin typeface="+mn-ea"/>
                <a:cs typeface="+mn-ea"/>
              </a:rPr>
              <a:t>，支持</a:t>
            </a:r>
            <a:r>
              <a:rPr lang="en-US" sz="1450" dirty="0">
                <a:solidFill>
                  <a:srgbClr val="C00000"/>
                </a:solidFill>
                <a:latin typeface="+mn-ea"/>
                <a:cs typeface="+mn-ea"/>
              </a:rPr>
              <a:t>多音色和方言TTS</a:t>
            </a:r>
            <a:r>
              <a:rPr lang="en-US" sz="1450" dirty="0">
                <a:solidFill>
                  <a:srgbClr val="384653"/>
                </a:solidFill>
                <a:latin typeface="+mn-ea"/>
                <a:cs typeface="+mn-ea"/>
              </a:rPr>
              <a:t>播报。从标准普通话到各地方言，从年轻音色到成熟音色，满足不同用户的听觉偏好</a:t>
            </a:r>
            <a:endParaRPr lang="en-US" sz="1450" dirty="0">
              <a:latin typeface="+mn-ea"/>
              <a:cs typeface="+mn-ea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436880" y="274955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算法和模型选型</a:t>
            </a:r>
            <a:endParaRPr lang="zh-CN" altLang="en-US" sz="3600" b="1">
              <a:solidFill>
                <a:schemeClr val="bg1"/>
              </a:solidFill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pic>
        <p:nvPicPr>
          <p:cNvPr id="2" name="图片 1" descr="post_object_image_415230532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8962" y="4885748"/>
            <a:ext cx="1045508" cy="1047586"/>
          </a:xfrm>
          <a:prstGeom prst="rect">
            <a:avLst/>
          </a:prstGeom>
        </p:spPr>
      </p:pic>
      <p:pic>
        <p:nvPicPr>
          <p:cNvPr id="9" name="图片 8" descr="post_object_image_211757992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3351" y="4885753"/>
            <a:ext cx="1047540" cy="1047540"/>
          </a:xfrm>
          <a:prstGeom prst="rect">
            <a:avLst/>
          </a:prstGeom>
        </p:spPr>
      </p:pic>
      <p:pic>
        <p:nvPicPr>
          <p:cNvPr id="10" name="图片 9" descr="post_object_image_211757992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57612" y="4885753"/>
            <a:ext cx="1047540" cy="1047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1299210" y="2945130"/>
            <a:ext cx="1823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目录</a:t>
            </a:r>
            <a:endParaRPr lang="zh-CN" altLang="en-US" sz="5400" b="1">
              <a:solidFill>
                <a:schemeClr val="bg1"/>
              </a:solidFill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3985" y="3833495"/>
            <a:ext cx="163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sym typeface="+mn-ea"/>
              </a:rPr>
              <a:t>CONTENTS</a:t>
            </a:r>
            <a:endParaRPr lang="en-US" altLang="zh-CN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015105" y="2181860"/>
            <a:ext cx="6718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01</a:t>
            </a:r>
            <a:endParaRPr lang="en-US" altLang="zh-CN" sz="3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650740" y="218186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项目概述</a:t>
            </a:r>
            <a:endParaRPr lang="zh-CN" altLang="en-US" sz="3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286625" y="2189480"/>
            <a:ext cx="6718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02</a:t>
            </a:r>
            <a:endParaRPr lang="en-US" altLang="zh-CN" sz="3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922260" y="218948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功能痛点分析</a:t>
            </a:r>
            <a:endParaRPr lang="zh-CN" altLang="en-US" sz="3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3997325" y="3259138"/>
            <a:ext cx="6718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03</a:t>
            </a:r>
            <a:endParaRPr lang="en-US" altLang="zh-CN" sz="3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655820" y="325913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系统架构设计</a:t>
            </a:r>
            <a:endParaRPr lang="zh-CN" altLang="en-US" sz="3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7291705" y="3259138"/>
            <a:ext cx="6718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04</a:t>
            </a:r>
            <a:endParaRPr lang="en-US" altLang="zh-CN" sz="3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7927340" y="3259138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算法和模型选型</a:t>
            </a:r>
            <a:endParaRPr lang="zh-CN" altLang="en-US" sz="3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3997325" y="4421188"/>
            <a:ext cx="6718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05</a:t>
            </a:r>
            <a:endParaRPr lang="en-US" altLang="zh-CN" sz="3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655820" y="442118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代码结构</a:t>
            </a:r>
            <a:endParaRPr lang="zh-CN" altLang="en-US" sz="3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7291705" y="4421188"/>
            <a:ext cx="6718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06</a:t>
            </a:r>
            <a:endParaRPr lang="en-US" altLang="zh-CN" sz="3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7927340" y="4421188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实验结果与效果评估</a:t>
            </a:r>
            <a:endParaRPr lang="zh-CN" altLang="en-US" sz="3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503136" y="2896236"/>
            <a:ext cx="3422578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7200" b="1" dirty="0">
                <a:solidFill>
                  <a:srgbClr val="6779C6"/>
                </a:solidFill>
                <a:latin typeface="Times New Roman" panose="02020603050405020304" charset="0"/>
                <a:ea typeface="HarmonyOS Sans SC Bold" panose="00000500000000000000" charset="-122"/>
                <a:cs typeface="Times New Roman" panose="02020603050405020304" charset="0"/>
                <a:sym typeface="+mn-ea"/>
              </a:rPr>
              <a:t>0</a:t>
            </a:r>
            <a:r>
              <a:rPr lang="en-US" altLang="zh-CN" sz="7200" b="1" dirty="0">
                <a:solidFill>
                  <a:srgbClr val="6779C6"/>
                </a:solidFill>
                <a:latin typeface="Times New Roman" panose="02020603050405020304" charset="0"/>
                <a:ea typeface="HarmonyOS Sans SC Bold" charset="0"/>
                <a:cs typeface="Times New Roman" panose="02020603050405020304" charset="0"/>
                <a:sym typeface="+mn-ea"/>
              </a:rPr>
              <a:t>5</a:t>
            </a:r>
            <a:endParaRPr lang="en-US" altLang="zh-CN">
              <a:latin typeface="Times New Roman" panose="02020603050405020304" charset="0"/>
              <a:ea typeface="HarmonyOS Sans SC Bold" panose="00000500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091271" y="2896195"/>
            <a:ext cx="4546918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7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代码结构</a:t>
            </a:r>
            <a:endParaRPr lang="zh-CN" altLang="en-US"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1"/>
          <p:cNvSpPr/>
          <p:nvPr/>
        </p:nvSpPr>
        <p:spPr>
          <a:xfrm>
            <a:off x="729701" y="1733300"/>
            <a:ext cx="1039496" cy="311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589C9"/>
                </a:solidFill>
                <a:latin typeface="+mn-ea"/>
                <a:cs typeface="+mn-ea"/>
              </a:rPr>
              <a:t>后端服务（backend/）</a:t>
            </a:r>
            <a:endParaRPr lang="en-US" sz="1950" b="1" dirty="0">
              <a:solidFill>
                <a:srgbClr val="2589C9"/>
              </a:solidFill>
              <a:latin typeface="+mn-ea"/>
              <a:cs typeface="+mn-ea"/>
            </a:endParaRPr>
          </a:p>
        </p:txBody>
      </p:sp>
      <p:sp>
        <p:nvSpPr>
          <p:cNvPr id="4" name="Text 2"/>
          <p:cNvSpPr/>
          <p:nvPr/>
        </p:nvSpPr>
        <p:spPr>
          <a:xfrm>
            <a:off x="657945" y="2311837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main.py: </a:t>
            </a: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FastAPI主应用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，</a:t>
            </a: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路由与接口定义</a:t>
            </a:r>
            <a:endParaRPr 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57945" y="2681407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financial_model.py : 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金融模型模块，</a:t>
            </a: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MPT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计算与多因子评估</a:t>
            </a:r>
            <a:endParaRPr lang="zh-CN" alt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57945" y="3050977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ai_service.py: AI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服务集成，</a:t>
            </a: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DeepSeek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对话与故事生成</a:t>
            </a:r>
            <a:endParaRPr lang="zh-CN" alt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57945" y="3420547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dashscope_image_service.py: 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图像服务，</a:t>
            </a: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Qwen-Image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异步调用</a:t>
            </a:r>
            <a:endParaRPr lang="zh-CN" alt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57945" y="3790117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dashscope_tts_service.py:  TTS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服务，多音色语音合成</a:t>
            </a: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API</a:t>
            </a:r>
            <a:endParaRPr lang="en-US" altLang="zh-CN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053897" y="1733274"/>
            <a:ext cx="979012" cy="311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589C9"/>
                </a:solidFill>
                <a:latin typeface="+mn-ea"/>
                <a:cs typeface="+mn-ea"/>
              </a:rPr>
              <a:t>前端应用（front/）</a:t>
            </a:r>
            <a:endParaRPr lang="en-US" sz="1950" b="1" dirty="0">
              <a:solidFill>
                <a:srgbClr val="2589C9"/>
              </a:solidFill>
              <a:latin typeface="+mn-ea"/>
              <a:cs typeface="+mn-ea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053896" y="2311805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app/page.tsx：首页</a:t>
            </a:r>
            <a:endParaRPr 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053896" y="2681375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app/</a:t>
            </a: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planning/</a:t>
            </a: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page.tsx</a:t>
            </a: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：推荐路径与指标展示</a:t>
            </a:r>
            <a:endParaRPr 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053896" y="3050945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app/</a:t>
            </a: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story/</a:t>
            </a: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page.tsx</a:t>
            </a: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：故事展示页面</a:t>
            </a:r>
            <a:endParaRPr 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053896" y="3420515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app/</a:t>
            </a: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voice-assistant/：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理财咨询助手</a:t>
            </a: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客服</a:t>
            </a: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zh-CN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053896" y="3790085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components/：UI组件</a:t>
            </a:r>
            <a:endParaRPr 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053896" y="4159655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lib/api.ts：统一API客户端</a:t>
            </a:r>
            <a:endParaRPr 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265786" y="5170636"/>
            <a:ext cx="11598435" cy="31313"/>
          </a:xfrm>
          <a:prstGeom prst="rect">
            <a:avLst/>
          </a:prstGeom>
          <a:solidFill>
            <a:srgbClr val="384653">
              <a:alpha val="5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296782" y="5543907"/>
            <a:ext cx="11598435" cy="805577"/>
          </a:xfrm>
          <a:prstGeom prst="roundRect">
            <a:avLst>
              <a:gd name="adj" fmla="val 35300"/>
            </a:avLst>
          </a:prstGeom>
          <a:solidFill>
            <a:srgbClr val="BEDFF3"/>
          </a:solidFill>
        </p:spPr>
      </p:sp>
      <p:sp>
        <p:nvSpPr>
          <p:cNvPr id="19" name="Text 16"/>
          <p:cNvSpPr/>
          <p:nvPr/>
        </p:nvSpPr>
        <p:spPr>
          <a:xfrm>
            <a:off x="793330" y="5669471"/>
            <a:ext cx="10792858" cy="554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Times New Roman" panose="02020603050405020304" charset="0"/>
                <a:ea typeface="Montserrat" pitchFamily="34" charset="-122"/>
                <a:cs typeface="Times New Roman" panose="02020603050405020304" charset="0"/>
              </a:rPr>
              <a:t>项目采用前后端分离架构，API接口清晰，模块职责明确，便于团队协作开发与后续功能扩展。完整代码结构请参考项目README文档。</a:t>
            </a:r>
            <a:endParaRPr lang="en-US" sz="1450" dirty="0">
              <a:solidFill>
                <a:srgbClr val="000000"/>
              </a:solidFill>
              <a:latin typeface="Times New Roman" panose="02020603050405020304" charset="0"/>
              <a:ea typeface="Montserrat" pitchFamily="34" charset="-122"/>
              <a:cs typeface="Times New Roman" panose="02020603050405020304" charset="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zh-CN" altLang="en-US" sz="1450" b="1" dirty="0">
                <a:solidFill>
                  <a:srgbClr val="000000"/>
                </a:solidFill>
                <a:latin typeface="Times New Roman" panose="02020603050405020304" charset="0"/>
                <a:ea typeface="Montserrat" pitchFamily="34" charset="0"/>
                <a:cs typeface="Times New Roman" panose="02020603050405020304" charset="0"/>
              </a:rPr>
              <a:t>代码仓库</a:t>
            </a:r>
            <a:r>
              <a:rPr lang="zh-CN" altLang="en-US" sz="1450" dirty="0">
                <a:solidFill>
                  <a:srgbClr val="000000"/>
                </a:solidFill>
                <a:latin typeface="Times New Roman" panose="02020603050405020304" charset="0"/>
                <a:ea typeface="Montserrat" pitchFamily="34" charset="0"/>
                <a:cs typeface="Times New Roman" panose="02020603050405020304" charset="0"/>
              </a:rPr>
              <a:t>：</a:t>
            </a:r>
            <a:r>
              <a:rPr lang="en-US" altLang="zh-CN" sz="1450" dirty="0">
                <a:solidFill>
                  <a:srgbClr val="000000"/>
                </a:solidFill>
                <a:latin typeface="Times New Roman" panose="02020603050405020304" charset="0"/>
                <a:ea typeface="Montserrat" pitchFamily="34" charset="0"/>
                <a:cs typeface="Times New Roman" panose="02020603050405020304" charset="0"/>
                <a:hlinkClick r:id="rId1"/>
              </a:rPr>
              <a:t>https://github.com/cffa</a:t>
            </a:r>
            <a:r>
              <a:rPr lang="zh-CN" altLang="en-US" sz="1450" dirty="0">
                <a:solidFill>
                  <a:srgbClr val="000000"/>
                </a:solidFill>
                <a:latin typeface="Times New Roman" panose="02020603050405020304" charset="0"/>
                <a:ea typeface="Montserrat" pitchFamily="34" charset="0"/>
                <a:cs typeface="Times New Roman" panose="02020603050405020304" charset="0"/>
                <a:hlinkClick r:id="rId1"/>
              </a:rPr>
              <a:t>-</a:t>
            </a:r>
            <a:r>
              <a:rPr lang="en-US" altLang="zh-CN" sz="1450" dirty="0">
                <a:solidFill>
                  <a:srgbClr val="000000"/>
                </a:solidFill>
                <a:latin typeface="Times New Roman" panose="02020603050405020304" charset="0"/>
                <a:ea typeface="Montserrat" pitchFamily="34" charset="0"/>
                <a:cs typeface="Times New Roman" panose="02020603050405020304" charset="0"/>
                <a:hlinkClick r:id="rId1"/>
              </a:rPr>
              <a:t>as/WealthTimeMachine</a:t>
            </a:r>
            <a:endParaRPr lang="en-US" sz="145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436880" y="274955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代码结构</a:t>
            </a:r>
            <a:endParaRPr lang="zh-CN" altLang="en-US"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sp>
        <p:nvSpPr>
          <p:cNvPr id="22" name="Text 6"/>
          <p:cNvSpPr/>
          <p:nvPr/>
        </p:nvSpPr>
        <p:spPr>
          <a:xfrm>
            <a:off x="657889" y="4164806"/>
            <a:ext cx="4810325" cy="303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SzPct val="100000"/>
              <a:buNone/>
            </a:pPr>
            <a:r>
              <a:rPr lang="en-US" altLang="zh-CN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cache_service.py: </a:t>
            </a:r>
            <a:r>
              <a:rPr lang="zh-CN" altLang="en-US" sz="145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缓存服务，提升性能</a:t>
            </a:r>
            <a:endParaRPr lang="zh-CN" altLang="en-US" sz="145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086417" y="2824798"/>
            <a:ext cx="3422578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7200" b="1" dirty="0">
                <a:solidFill>
                  <a:srgbClr val="6779C6"/>
                </a:solidFill>
                <a:latin typeface="Times New Roman" panose="02020603050405020304" charset="0"/>
                <a:ea typeface="HarmonyOS Sans SC Bold" panose="00000500000000000000" charset="-122"/>
                <a:cs typeface="Times New Roman" panose="02020603050405020304" charset="0"/>
                <a:sym typeface="+mn-ea"/>
              </a:rPr>
              <a:t>0</a:t>
            </a:r>
            <a:r>
              <a:rPr lang="en-US" altLang="zh-CN" sz="7200" b="1" dirty="0">
                <a:solidFill>
                  <a:srgbClr val="6779C6"/>
                </a:solidFill>
                <a:latin typeface="Times New Roman" panose="02020603050405020304" charset="0"/>
                <a:ea typeface="HarmonyOS Sans SC Bold" charset="0"/>
                <a:cs typeface="Times New Roman" panose="02020603050405020304" charset="0"/>
                <a:sym typeface="+mn-ea"/>
              </a:rPr>
              <a:t>6</a:t>
            </a:r>
            <a:endParaRPr lang="en-US" altLang="zh-CN">
              <a:latin typeface="Times New Roman" panose="02020603050405020304" charset="0"/>
              <a:ea typeface="HarmonyOS Sans SC Bold" panose="00000500000000000000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662646" y="2431891"/>
            <a:ext cx="5547043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7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实验结果与效果评估</a:t>
            </a:r>
            <a:endParaRPr lang="zh-CN" altLang="en-US"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" name="文本框 118"/>
          <p:cNvSpPr txBox="1"/>
          <p:nvPr userDrawn="1"/>
        </p:nvSpPr>
        <p:spPr>
          <a:xfrm>
            <a:off x="436880" y="264372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实验</a:t>
            </a:r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  <a:cs typeface="Arial" panose="020B0604020202020204" pitchFamily="34" charset="0"/>
              </a:rPr>
              <a:t>结果与效果评估</a:t>
            </a:r>
            <a:endParaRPr lang="zh-CN" altLang="en-US"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pic>
        <p:nvPicPr>
          <p:cNvPr id="5" name="演示视频">
            <a:hlinkClick r:id="" action="ppaction://media"/>
          </p:cNvPr>
          <p:cNvPicPr/>
          <p:nvPr userDrawn="1"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61703" y="1100204"/>
            <a:ext cx="3130267" cy="57578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447435" y="3566438"/>
            <a:ext cx="2834045" cy="6058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项目演示</a:t>
            </a:r>
            <a:endParaRPr lang="en-US" sz="2800">
              <a:solidFill>
                <a:srgbClr val="000000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pic>
        <p:nvPicPr>
          <p:cNvPr id="2" name="图片 1" descr="post_object_image_30055496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0204"/>
            <a:ext cx="4342549" cy="6200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" name="文本框 118"/>
          <p:cNvSpPr txBox="1"/>
          <p:nvPr userDrawn="1"/>
        </p:nvSpPr>
        <p:spPr>
          <a:xfrm>
            <a:off x="436880" y="264372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实验</a:t>
            </a:r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  <a:cs typeface="Arial" panose="020B0604020202020204" pitchFamily="34" charset="0"/>
              </a:rPr>
              <a:t>结果与效果评估</a:t>
            </a:r>
            <a:endParaRPr lang="zh-CN" altLang="en-US"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sp>
        <p:nvSpPr>
          <p:cNvPr id="37" name="Shape 1"/>
          <p:cNvSpPr/>
          <p:nvPr>
            <p:custDataLst>
              <p:tags r:id="rId1"/>
            </p:custDataLst>
          </p:nvPr>
        </p:nvSpPr>
        <p:spPr>
          <a:xfrm>
            <a:off x="4489279" y="1645127"/>
            <a:ext cx="7315728" cy="974207"/>
          </a:xfrm>
          <a:prstGeom prst="roundRect">
            <a:avLst>
              <a:gd name="adj" fmla="val 791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39" name="Text 2"/>
          <p:cNvSpPr/>
          <p:nvPr>
            <p:custDataLst>
              <p:tags r:id="rId2"/>
            </p:custDataLst>
          </p:nvPr>
        </p:nvSpPr>
        <p:spPr>
          <a:xfrm>
            <a:off x="4749638" y="1748362"/>
            <a:ext cx="2272875" cy="101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altLang="zh-CN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1. </a:t>
            </a:r>
            <a:r>
              <a:rPr 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个性化匹配度提升</a:t>
            </a:r>
            <a:endParaRPr lang="en-US" sz="1850" dirty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sp>
        <p:nvSpPr>
          <p:cNvPr id="40" name="Text 3"/>
          <p:cNvSpPr/>
          <p:nvPr>
            <p:custDataLst>
              <p:tags r:id="rId3"/>
            </p:custDataLst>
          </p:nvPr>
        </p:nvSpPr>
        <p:spPr>
          <a:xfrm>
            <a:off x="4716749" y="2033551"/>
            <a:ext cx="6860765" cy="532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+mn-ea"/>
                <a:cs typeface="+mn-ea"/>
              </a:rPr>
              <a:t>告别"千人一面"的模板推荐，多因子模型结合机器学习，为每个人量身定制最适合的财务路径，匹配度显著提高，让规划真正贴合个人实际</a:t>
            </a:r>
            <a:endParaRPr lang="en-US" sz="1400" dirty="0">
              <a:latin typeface="+mn-ea"/>
              <a:cs typeface="+mn-ea"/>
            </a:endParaRPr>
          </a:p>
        </p:txBody>
      </p:sp>
      <p:sp>
        <p:nvSpPr>
          <p:cNvPr id="41" name="Shape 4"/>
          <p:cNvSpPr/>
          <p:nvPr>
            <p:custDataLst>
              <p:tags r:id="rId4"/>
            </p:custDataLst>
          </p:nvPr>
        </p:nvSpPr>
        <p:spPr>
          <a:xfrm>
            <a:off x="4456390" y="2824891"/>
            <a:ext cx="7315728" cy="974207"/>
          </a:xfrm>
          <a:prstGeom prst="roundRect">
            <a:avLst>
              <a:gd name="adj" fmla="val 791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43" name="Text 5"/>
          <p:cNvSpPr/>
          <p:nvPr>
            <p:custDataLst>
              <p:tags r:id="rId5"/>
            </p:custDataLst>
          </p:nvPr>
        </p:nvSpPr>
        <p:spPr>
          <a:xfrm>
            <a:off x="4716749" y="2968906"/>
            <a:ext cx="2272875" cy="101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altLang="zh-CN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2. </a:t>
            </a:r>
            <a:r>
              <a:rPr 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可解释性</a:t>
            </a:r>
            <a:r>
              <a:rPr lang="zh-CN" alt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输出与智能客服</a:t>
            </a:r>
            <a:r>
              <a:rPr 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降低</a:t>
            </a:r>
            <a:r>
              <a:rPr lang="zh-CN" alt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金融理财</a:t>
            </a:r>
            <a:r>
              <a:rPr 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门槛</a:t>
            </a:r>
            <a:endParaRPr lang="en-US" sz="1850" dirty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sp>
        <p:nvSpPr>
          <p:cNvPr id="44" name="Text 6"/>
          <p:cNvSpPr/>
          <p:nvPr>
            <p:custDataLst>
              <p:tags r:id="rId6"/>
            </p:custDataLst>
          </p:nvPr>
        </p:nvSpPr>
        <p:spPr>
          <a:xfrm>
            <a:off x="4683860" y="3251126"/>
            <a:ext cx="6860765" cy="5480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+mn-ea"/>
                <a:cs typeface="+mn-ea"/>
              </a:rPr>
              <a:t>专业指标搭配大白话与关怀版解读，</a:t>
            </a:r>
            <a:r>
              <a:rPr lang="en-US" sz="1400" dirty="0">
                <a:solidFill>
                  <a:srgbClr val="C00000"/>
                </a:solidFill>
                <a:latin typeface="+mn-ea"/>
                <a:cs typeface="+mn-ea"/>
              </a:rPr>
              <a:t>复杂的金融术语变得通俗易懂</a:t>
            </a:r>
            <a:r>
              <a:rPr lang="en-US" sz="1400" dirty="0">
                <a:solidFill>
                  <a:srgbClr val="384653"/>
                </a:solidFill>
                <a:latin typeface="+mn-ea"/>
                <a:cs typeface="+mn-ea"/>
              </a:rPr>
              <a:t>。用户不再被黑盒算法困扰，清楚知道"为什么这样推荐"，信任度和执行率同步提升</a:t>
            </a:r>
            <a:endParaRPr lang="en-US" sz="1400" dirty="0">
              <a:latin typeface="+mn-ea"/>
              <a:cs typeface="+mn-ea"/>
            </a:endParaRPr>
          </a:p>
        </p:txBody>
      </p:sp>
      <p:sp>
        <p:nvSpPr>
          <p:cNvPr id="45" name="Shape 7"/>
          <p:cNvSpPr/>
          <p:nvPr>
            <p:custDataLst>
              <p:tags r:id="rId7"/>
            </p:custDataLst>
          </p:nvPr>
        </p:nvSpPr>
        <p:spPr>
          <a:xfrm>
            <a:off x="4478316" y="4004654"/>
            <a:ext cx="7315728" cy="974207"/>
          </a:xfrm>
          <a:prstGeom prst="roundRect">
            <a:avLst>
              <a:gd name="adj" fmla="val 791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47" name="Text 8"/>
          <p:cNvSpPr/>
          <p:nvPr>
            <p:custDataLst>
              <p:tags r:id="rId8"/>
            </p:custDataLst>
          </p:nvPr>
        </p:nvSpPr>
        <p:spPr>
          <a:xfrm>
            <a:off x="4738675" y="4118039"/>
            <a:ext cx="2272875" cy="101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altLang="zh-CN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3. </a:t>
            </a:r>
            <a:r>
              <a:rPr lang="zh-CN" alt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插图</a:t>
            </a:r>
            <a:r>
              <a:rPr 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故事与语音提升</a:t>
            </a:r>
            <a:r>
              <a:rPr lang="zh-CN" alt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用户</a:t>
            </a:r>
            <a:r>
              <a:rPr 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粘性</a:t>
            </a:r>
            <a:endParaRPr lang="en-US" sz="1850" dirty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sp>
        <p:nvSpPr>
          <p:cNvPr id="48" name="Text 9"/>
          <p:cNvSpPr/>
          <p:nvPr>
            <p:custDataLst>
              <p:tags r:id="rId9"/>
            </p:custDataLst>
          </p:nvPr>
        </p:nvSpPr>
        <p:spPr>
          <a:xfrm>
            <a:off x="4655031" y="4393026"/>
            <a:ext cx="6860765" cy="5858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+mn-ea"/>
                <a:cs typeface="Montserrat" pitchFamily="34" charset="-120"/>
              </a:rPr>
              <a:t>枯燥的数字变成引人入胜的未来故事，配以精美插图和温暖的语音播报。</a:t>
            </a:r>
            <a:r>
              <a:rPr lang="en-US" sz="1400" dirty="0">
                <a:solidFill>
                  <a:srgbClr val="C00000"/>
                </a:solidFill>
                <a:latin typeface="+mn-ea"/>
                <a:cs typeface="Montserrat" pitchFamily="34" charset="-120"/>
              </a:rPr>
              <a:t>情感连接让用户更有动力坚持执行理财计划</a:t>
            </a:r>
            <a:r>
              <a:rPr lang="en-US" sz="1400" dirty="0">
                <a:solidFill>
                  <a:srgbClr val="384653"/>
                </a:solidFill>
                <a:latin typeface="+mn-ea"/>
                <a:cs typeface="Montserrat" pitchFamily="34" charset="-120"/>
              </a:rPr>
              <a:t>，产品粘性和复购率大幅提高</a:t>
            </a:r>
            <a:endParaRPr lang="en-US" sz="1400" dirty="0">
              <a:latin typeface="+mn-ea"/>
            </a:endParaRPr>
          </a:p>
        </p:txBody>
      </p:sp>
      <p:sp>
        <p:nvSpPr>
          <p:cNvPr id="49" name="Shape 10"/>
          <p:cNvSpPr/>
          <p:nvPr>
            <p:custDataLst>
              <p:tags r:id="rId10"/>
            </p:custDataLst>
          </p:nvPr>
        </p:nvSpPr>
        <p:spPr>
          <a:xfrm>
            <a:off x="4456390" y="5191814"/>
            <a:ext cx="7315728" cy="974207"/>
          </a:xfrm>
          <a:prstGeom prst="roundRect">
            <a:avLst>
              <a:gd name="adj" fmla="val 7916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51" name="Text 11"/>
          <p:cNvSpPr/>
          <p:nvPr>
            <p:custDataLst>
              <p:tags r:id="rId11"/>
            </p:custDataLst>
          </p:nvPr>
        </p:nvSpPr>
        <p:spPr>
          <a:xfrm>
            <a:off x="4716749" y="5274925"/>
            <a:ext cx="2952808" cy="101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altLang="zh-CN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4. </a:t>
            </a:r>
            <a:r>
              <a:rPr 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关怀版与方言友好老</a:t>
            </a:r>
            <a:r>
              <a:rPr lang="zh-CN" alt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年人</a:t>
            </a:r>
            <a:r>
              <a:rPr 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与</a:t>
            </a:r>
            <a:r>
              <a:rPr lang="zh-CN" alt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理财</a:t>
            </a:r>
            <a:r>
              <a:rPr lang="en-US" sz="1850" b="1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小白</a:t>
            </a:r>
            <a:endParaRPr lang="en-US" sz="1850" dirty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sp>
        <p:nvSpPr>
          <p:cNvPr id="52" name="Text 12"/>
          <p:cNvSpPr/>
          <p:nvPr>
            <p:custDataLst>
              <p:tags r:id="rId12"/>
            </p:custDataLst>
          </p:nvPr>
        </p:nvSpPr>
        <p:spPr>
          <a:xfrm>
            <a:off x="4683860" y="5606910"/>
            <a:ext cx="6860765" cy="5591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00000"/>
                </a:solidFill>
                <a:latin typeface="+mn-ea"/>
                <a:cs typeface="+mn-ea"/>
              </a:rPr>
              <a:t>支持多方言TTS播报和关怀式文案，</a:t>
            </a:r>
            <a:r>
              <a:rPr lang="en-US" sz="1400" b="1" dirty="0">
                <a:solidFill>
                  <a:srgbClr val="C00000"/>
                </a:solidFill>
                <a:latin typeface="+mn-ea"/>
                <a:cs typeface="+mn-ea"/>
              </a:rPr>
              <a:t>真正实现数字普惠金融</a:t>
            </a:r>
            <a:r>
              <a:rPr lang="en-US" sz="1400" dirty="0">
                <a:solidFill>
                  <a:srgbClr val="384653"/>
                </a:solidFill>
                <a:latin typeface="+mn-ea"/>
                <a:cs typeface="+mn-ea"/>
              </a:rPr>
              <a:t>。老年人和理财小白不再面临使用门槛，人人都能享受专业的理财规划服务</a:t>
            </a:r>
            <a:endParaRPr lang="en-US" sz="1400" dirty="0">
              <a:latin typeface="+mn-ea"/>
              <a:cs typeface="+mn-ea"/>
            </a:endParaRPr>
          </a:p>
        </p:txBody>
      </p:sp>
      <p:pic>
        <p:nvPicPr>
          <p:cNvPr id="3" name="图片 2" descr="post_object_image_30055496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22734"/>
            <a:ext cx="4342549" cy="62001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550761" y="2967673"/>
            <a:ext cx="3422578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7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01</a:t>
            </a:r>
            <a:endParaRPr lang="en-US" altLang="zh-CN" sz="7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126990" y="2860516"/>
            <a:ext cx="4546918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7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项目概述</a:t>
            </a:r>
            <a:endParaRPr lang="zh-CN" altLang="en-US" sz="7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6880" y="274955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项目概述</a:t>
            </a:r>
            <a:endParaRPr lang="zh-CN" altLang="en-US" sz="3600" b="1">
              <a:solidFill>
                <a:schemeClr val="bg1"/>
              </a:solidFill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sp>
        <p:nvSpPr>
          <p:cNvPr id="52" name="折角形 51"/>
          <p:cNvSpPr/>
          <p:nvPr>
            <p:custDataLst>
              <p:tags r:id="rId1"/>
            </p:custDataLst>
          </p:nvPr>
        </p:nvSpPr>
        <p:spPr>
          <a:xfrm>
            <a:off x="552106" y="1510654"/>
            <a:ext cx="11087735" cy="5060315"/>
          </a:xfrm>
          <a:prstGeom prst="foldedCorner">
            <a:avLst>
              <a:gd name="adj" fmla="val 24325"/>
            </a:avLst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icon_2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4279114" y="3589446"/>
            <a:ext cx="457200" cy="457200"/>
            <a:chOff x="2731" y="2013"/>
            <a:chExt cx="302" cy="302"/>
          </a:xfrm>
          <a:solidFill>
            <a:schemeClr val="accent1"/>
          </a:solidFill>
        </p:grpSpPr>
        <p:sp>
          <p:nvSpPr>
            <p:cNvPr id="10" name="PA-任意多边形 3258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731" y="2013"/>
              <a:ext cx="302" cy="302"/>
            </a:xfrm>
            <a:custGeom>
              <a:avLst/>
              <a:gdLst>
                <a:gd name="T0" fmla="*/ 791 w 791"/>
                <a:gd name="T1" fmla="*/ 176 h 792"/>
                <a:gd name="T2" fmla="*/ 779 w 791"/>
                <a:gd name="T3" fmla="*/ 146 h 792"/>
                <a:gd name="T4" fmla="*/ 649 w 791"/>
                <a:gd name="T5" fmla="*/ 16 h 792"/>
                <a:gd name="T6" fmla="*/ 589 w 791"/>
                <a:gd name="T7" fmla="*/ 16 h 792"/>
                <a:gd name="T8" fmla="*/ 104 w 791"/>
                <a:gd name="T9" fmla="*/ 502 h 792"/>
                <a:gd name="T10" fmla="*/ 104 w 791"/>
                <a:gd name="T11" fmla="*/ 502 h 792"/>
                <a:gd name="T12" fmla="*/ 104 w 791"/>
                <a:gd name="T13" fmla="*/ 502 h 792"/>
                <a:gd name="T14" fmla="*/ 104 w 791"/>
                <a:gd name="T15" fmla="*/ 502 h 792"/>
                <a:gd name="T16" fmla="*/ 94 w 791"/>
                <a:gd name="T17" fmla="*/ 516 h 792"/>
                <a:gd name="T18" fmla="*/ 6 w 791"/>
                <a:gd name="T19" fmla="*/ 734 h 792"/>
                <a:gd name="T20" fmla="*/ 15 w 791"/>
                <a:gd name="T21" fmla="*/ 780 h 792"/>
                <a:gd name="T22" fmla="*/ 45 w 791"/>
                <a:gd name="T23" fmla="*/ 792 h 792"/>
                <a:gd name="T24" fmla="*/ 45 w 791"/>
                <a:gd name="T25" fmla="*/ 792 h 792"/>
                <a:gd name="T26" fmla="*/ 61 w 791"/>
                <a:gd name="T27" fmla="*/ 789 h 792"/>
                <a:gd name="T28" fmla="*/ 279 w 791"/>
                <a:gd name="T29" fmla="*/ 700 h 792"/>
                <a:gd name="T30" fmla="*/ 293 w 791"/>
                <a:gd name="T31" fmla="*/ 691 h 792"/>
                <a:gd name="T32" fmla="*/ 779 w 791"/>
                <a:gd name="T33" fmla="*/ 205 h 792"/>
                <a:gd name="T34" fmla="*/ 791 w 791"/>
                <a:gd name="T35" fmla="*/ 176 h 792"/>
                <a:gd name="T36" fmla="*/ 119 w 791"/>
                <a:gd name="T37" fmla="*/ 540 h 792"/>
                <a:gd name="T38" fmla="*/ 255 w 791"/>
                <a:gd name="T39" fmla="*/ 676 h 792"/>
                <a:gd name="T40" fmla="*/ 97 w 791"/>
                <a:gd name="T41" fmla="*/ 740 h 792"/>
                <a:gd name="T42" fmla="*/ 55 w 791"/>
                <a:gd name="T43" fmla="*/ 698 h 792"/>
                <a:gd name="T44" fmla="*/ 119 w 791"/>
                <a:gd name="T45" fmla="*/ 540 h 792"/>
                <a:gd name="T46" fmla="*/ 756 w 791"/>
                <a:gd name="T47" fmla="*/ 183 h 792"/>
                <a:gd name="T48" fmla="*/ 282 w 791"/>
                <a:gd name="T49" fmla="*/ 657 h 792"/>
                <a:gd name="T50" fmla="*/ 244 w 791"/>
                <a:gd name="T51" fmla="*/ 619 h 792"/>
                <a:gd name="T52" fmla="*/ 247 w 791"/>
                <a:gd name="T53" fmla="*/ 617 h 792"/>
                <a:gd name="T54" fmla="*/ 668 w 791"/>
                <a:gd name="T55" fmla="*/ 197 h 792"/>
                <a:gd name="T56" fmla="*/ 668 w 791"/>
                <a:gd name="T57" fmla="*/ 174 h 792"/>
                <a:gd name="T58" fmla="*/ 645 w 791"/>
                <a:gd name="T59" fmla="*/ 174 h 792"/>
                <a:gd name="T60" fmla="*/ 225 w 791"/>
                <a:gd name="T61" fmla="*/ 594 h 792"/>
                <a:gd name="T62" fmla="*/ 222 w 791"/>
                <a:gd name="T63" fmla="*/ 598 h 792"/>
                <a:gd name="T64" fmla="*/ 138 w 791"/>
                <a:gd name="T65" fmla="*/ 513 h 792"/>
                <a:gd name="T66" fmla="*/ 612 w 791"/>
                <a:gd name="T67" fmla="*/ 38 h 792"/>
                <a:gd name="T68" fmla="*/ 619 w 791"/>
                <a:gd name="T69" fmla="*/ 36 h 792"/>
                <a:gd name="T70" fmla="*/ 626 w 791"/>
                <a:gd name="T71" fmla="*/ 39 h 792"/>
                <a:gd name="T72" fmla="*/ 756 w 791"/>
                <a:gd name="T73" fmla="*/ 169 h 792"/>
                <a:gd name="T74" fmla="*/ 759 w 791"/>
                <a:gd name="T75" fmla="*/ 176 h 792"/>
                <a:gd name="T76" fmla="*/ 756 w 791"/>
                <a:gd name="T77" fmla="*/ 183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1" h="792">
                  <a:moveTo>
                    <a:pt x="791" y="176"/>
                  </a:moveTo>
                  <a:cubicBezTo>
                    <a:pt x="791" y="165"/>
                    <a:pt x="787" y="154"/>
                    <a:pt x="779" y="146"/>
                  </a:cubicBezTo>
                  <a:lnTo>
                    <a:pt x="649" y="16"/>
                  </a:lnTo>
                  <a:cubicBezTo>
                    <a:pt x="633" y="0"/>
                    <a:pt x="605" y="0"/>
                    <a:pt x="589" y="16"/>
                  </a:cubicBez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cubicBezTo>
                    <a:pt x="100" y="506"/>
                    <a:pt x="96" y="510"/>
                    <a:pt x="94" y="516"/>
                  </a:cubicBezTo>
                  <a:lnTo>
                    <a:pt x="6" y="734"/>
                  </a:lnTo>
                  <a:cubicBezTo>
                    <a:pt x="0" y="750"/>
                    <a:pt x="3" y="768"/>
                    <a:pt x="15" y="780"/>
                  </a:cubicBezTo>
                  <a:cubicBezTo>
                    <a:pt x="23" y="787"/>
                    <a:pt x="34" y="792"/>
                    <a:pt x="45" y="792"/>
                  </a:cubicBezTo>
                  <a:cubicBezTo>
                    <a:pt x="45" y="792"/>
                    <a:pt x="45" y="792"/>
                    <a:pt x="45" y="792"/>
                  </a:cubicBezTo>
                  <a:cubicBezTo>
                    <a:pt x="50" y="792"/>
                    <a:pt x="55" y="791"/>
                    <a:pt x="61" y="789"/>
                  </a:cubicBezTo>
                  <a:lnTo>
                    <a:pt x="279" y="700"/>
                  </a:lnTo>
                  <a:cubicBezTo>
                    <a:pt x="285" y="698"/>
                    <a:pt x="289" y="695"/>
                    <a:pt x="293" y="691"/>
                  </a:cubicBezTo>
                  <a:lnTo>
                    <a:pt x="779" y="205"/>
                  </a:lnTo>
                  <a:cubicBezTo>
                    <a:pt x="787" y="197"/>
                    <a:pt x="791" y="187"/>
                    <a:pt x="791" y="176"/>
                  </a:cubicBezTo>
                  <a:close/>
                  <a:moveTo>
                    <a:pt x="119" y="540"/>
                  </a:moveTo>
                  <a:lnTo>
                    <a:pt x="255" y="676"/>
                  </a:lnTo>
                  <a:lnTo>
                    <a:pt x="97" y="740"/>
                  </a:lnTo>
                  <a:lnTo>
                    <a:pt x="55" y="698"/>
                  </a:lnTo>
                  <a:lnTo>
                    <a:pt x="119" y="540"/>
                  </a:lnTo>
                  <a:close/>
                  <a:moveTo>
                    <a:pt x="756" y="183"/>
                  </a:moveTo>
                  <a:lnTo>
                    <a:pt x="282" y="657"/>
                  </a:lnTo>
                  <a:lnTo>
                    <a:pt x="244" y="619"/>
                  </a:lnTo>
                  <a:cubicBezTo>
                    <a:pt x="245" y="619"/>
                    <a:pt x="246" y="618"/>
                    <a:pt x="247" y="617"/>
                  </a:cubicBezTo>
                  <a:lnTo>
                    <a:pt x="668" y="197"/>
                  </a:lnTo>
                  <a:cubicBezTo>
                    <a:pt x="674" y="190"/>
                    <a:pt x="674" y="180"/>
                    <a:pt x="668" y="174"/>
                  </a:cubicBezTo>
                  <a:cubicBezTo>
                    <a:pt x="661" y="168"/>
                    <a:pt x="651" y="168"/>
                    <a:pt x="645" y="174"/>
                  </a:cubicBezTo>
                  <a:lnTo>
                    <a:pt x="225" y="594"/>
                  </a:lnTo>
                  <a:cubicBezTo>
                    <a:pt x="224" y="595"/>
                    <a:pt x="223" y="596"/>
                    <a:pt x="222" y="598"/>
                  </a:cubicBezTo>
                  <a:lnTo>
                    <a:pt x="138" y="513"/>
                  </a:lnTo>
                  <a:lnTo>
                    <a:pt x="612" y="38"/>
                  </a:lnTo>
                  <a:cubicBezTo>
                    <a:pt x="614" y="37"/>
                    <a:pt x="616" y="36"/>
                    <a:pt x="619" y="36"/>
                  </a:cubicBezTo>
                  <a:cubicBezTo>
                    <a:pt x="622" y="36"/>
                    <a:pt x="624" y="37"/>
                    <a:pt x="626" y="39"/>
                  </a:cubicBezTo>
                  <a:lnTo>
                    <a:pt x="756" y="169"/>
                  </a:lnTo>
                  <a:cubicBezTo>
                    <a:pt x="758" y="171"/>
                    <a:pt x="759" y="173"/>
                    <a:pt x="759" y="176"/>
                  </a:cubicBezTo>
                  <a:cubicBezTo>
                    <a:pt x="759" y="178"/>
                    <a:pt x="758" y="181"/>
                    <a:pt x="756" y="1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1" name="PA-任意多边形 3259"/>
            <p:cNvSpPr/>
            <p:nvPr>
              <p:custDataLst>
                <p:tags r:id="rId4"/>
              </p:custDataLst>
            </p:nvPr>
          </p:nvSpPr>
          <p:spPr bwMode="auto">
            <a:xfrm>
              <a:off x="2734" y="2014"/>
              <a:ext cx="147" cy="148"/>
            </a:xfrm>
            <a:custGeom>
              <a:avLst/>
              <a:gdLst>
                <a:gd name="T0" fmla="*/ 158 w 385"/>
                <a:gd name="T1" fmla="*/ 382 h 387"/>
                <a:gd name="T2" fmla="*/ 169 w 385"/>
                <a:gd name="T3" fmla="*/ 387 h 387"/>
                <a:gd name="T4" fmla="*/ 180 w 385"/>
                <a:gd name="T5" fmla="*/ 382 h 387"/>
                <a:gd name="T6" fmla="*/ 180 w 385"/>
                <a:gd name="T7" fmla="*/ 360 h 387"/>
                <a:gd name="T8" fmla="*/ 174 w 385"/>
                <a:gd name="T9" fmla="*/ 353 h 387"/>
                <a:gd name="T10" fmla="*/ 223 w 385"/>
                <a:gd name="T11" fmla="*/ 304 h 387"/>
                <a:gd name="T12" fmla="*/ 223 w 385"/>
                <a:gd name="T13" fmla="*/ 282 h 387"/>
                <a:gd name="T14" fmla="*/ 200 w 385"/>
                <a:gd name="T15" fmla="*/ 282 h 387"/>
                <a:gd name="T16" fmla="*/ 151 w 385"/>
                <a:gd name="T17" fmla="*/ 330 h 387"/>
                <a:gd name="T18" fmla="*/ 106 w 385"/>
                <a:gd name="T19" fmla="*/ 285 h 387"/>
                <a:gd name="T20" fmla="*/ 209 w 385"/>
                <a:gd name="T21" fmla="*/ 182 h 387"/>
                <a:gd name="T22" fmla="*/ 209 w 385"/>
                <a:gd name="T23" fmla="*/ 159 h 387"/>
                <a:gd name="T24" fmla="*/ 186 w 385"/>
                <a:gd name="T25" fmla="*/ 159 h 387"/>
                <a:gd name="T26" fmla="*/ 83 w 385"/>
                <a:gd name="T27" fmla="*/ 262 h 387"/>
                <a:gd name="T28" fmla="*/ 35 w 385"/>
                <a:gd name="T29" fmla="*/ 214 h 387"/>
                <a:gd name="T30" fmla="*/ 32 w 385"/>
                <a:gd name="T31" fmla="*/ 208 h 387"/>
                <a:gd name="T32" fmla="*/ 35 w 385"/>
                <a:gd name="T33" fmla="*/ 203 h 387"/>
                <a:gd name="T34" fmla="*/ 199 w 385"/>
                <a:gd name="T35" fmla="*/ 39 h 387"/>
                <a:gd name="T36" fmla="*/ 210 w 385"/>
                <a:gd name="T37" fmla="*/ 39 h 387"/>
                <a:gd name="T38" fmla="*/ 356 w 385"/>
                <a:gd name="T39" fmla="*/ 185 h 387"/>
                <a:gd name="T40" fmla="*/ 379 w 385"/>
                <a:gd name="T41" fmla="*/ 185 h 387"/>
                <a:gd name="T42" fmla="*/ 379 w 385"/>
                <a:gd name="T43" fmla="*/ 162 h 387"/>
                <a:gd name="T44" fmla="*/ 233 w 385"/>
                <a:gd name="T45" fmla="*/ 16 h 387"/>
                <a:gd name="T46" fmla="*/ 176 w 385"/>
                <a:gd name="T47" fmla="*/ 16 h 387"/>
                <a:gd name="T48" fmla="*/ 12 w 385"/>
                <a:gd name="T49" fmla="*/ 180 h 387"/>
                <a:gd name="T50" fmla="*/ 0 w 385"/>
                <a:gd name="T51" fmla="*/ 208 h 387"/>
                <a:gd name="T52" fmla="*/ 12 w 385"/>
                <a:gd name="T53" fmla="*/ 237 h 387"/>
                <a:gd name="T54" fmla="*/ 158 w 385"/>
                <a:gd name="T55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7">
                  <a:moveTo>
                    <a:pt x="158" y="382"/>
                  </a:moveTo>
                  <a:cubicBezTo>
                    <a:pt x="161" y="386"/>
                    <a:pt x="165" y="387"/>
                    <a:pt x="169" y="387"/>
                  </a:cubicBezTo>
                  <a:cubicBezTo>
                    <a:pt x="173" y="387"/>
                    <a:pt x="177" y="386"/>
                    <a:pt x="180" y="382"/>
                  </a:cubicBezTo>
                  <a:cubicBezTo>
                    <a:pt x="187" y="376"/>
                    <a:pt x="187" y="366"/>
                    <a:pt x="180" y="360"/>
                  </a:cubicBezTo>
                  <a:lnTo>
                    <a:pt x="174" y="353"/>
                  </a:lnTo>
                  <a:lnTo>
                    <a:pt x="223" y="304"/>
                  </a:lnTo>
                  <a:cubicBezTo>
                    <a:pt x="229" y="298"/>
                    <a:pt x="229" y="288"/>
                    <a:pt x="223" y="282"/>
                  </a:cubicBezTo>
                  <a:cubicBezTo>
                    <a:pt x="216" y="275"/>
                    <a:pt x="206" y="275"/>
                    <a:pt x="200" y="282"/>
                  </a:cubicBezTo>
                  <a:lnTo>
                    <a:pt x="151" y="330"/>
                  </a:lnTo>
                  <a:lnTo>
                    <a:pt x="106" y="285"/>
                  </a:lnTo>
                  <a:lnTo>
                    <a:pt x="209" y="182"/>
                  </a:lnTo>
                  <a:cubicBezTo>
                    <a:pt x="215" y="175"/>
                    <a:pt x="215" y="165"/>
                    <a:pt x="209" y="159"/>
                  </a:cubicBezTo>
                  <a:cubicBezTo>
                    <a:pt x="203" y="153"/>
                    <a:pt x="193" y="153"/>
                    <a:pt x="186" y="159"/>
                  </a:cubicBezTo>
                  <a:lnTo>
                    <a:pt x="83" y="262"/>
                  </a:lnTo>
                  <a:lnTo>
                    <a:pt x="35" y="214"/>
                  </a:lnTo>
                  <a:cubicBezTo>
                    <a:pt x="33" y="212"/>
                    <a:pt x="32" y="209"/>
                    <a:pt x="32" y="208"/>
                  </a:cubicBezTo>
                  <a:cubicBezTo>
                    <a:pt x="32" y="207"/>
                    <a:pt x="33" y="205"/>
                    <a:pt x="35" y="203"/>
                  </a:cubicBezTo>
                  <a:lnTo>
                    <a:pt x="199" y="39"/>
                  </a:lnTo>
                  <a:cubicBezTo>
                    <a:pt x="201" y="36"/>
                    <a:pt x="207" y="36"/>
                    <a:pt x="210" y="39"/>
                  </a:cubicBezTo>
                  <a:lnTo>
                    <a:pt x="356" y="185"/>
                  </a:lnTo>
                  <a:cubicBezTo>
                    <a:pt x="363" y="191"/>
                    <a:pt x="373" y="191"/>
                    <a:pt x="379" y="185"/>
                  </a:cubicBezTo>
                  <a:cubicBezTo>
                    <a:pt x="385" y="179"/>
                    <a:pt x="385" y="168"/>
                    <a:pt x="379" y="162"/>
                  </a:cubicBezTo>
                  <a:lnTo>
                    <a:pt x="233" y="16"/>
                  </a:lnTo>
                  <a:cubicBezTo>
                    <a:pt x="217" y="0"/>
                    <a:pt x="191" y="0"/>
                    <a:pt x="176" y="16"/>
                  </a:cubicBezTo>
                  <a:lnTo>
                    <a:pt x="12" y="180"/>
                  </a:lnTo>
                  <a:cubicBezTo>
                    <a:pt x="4" y="187"/>
                    <a:pt x="0" y="197"/>
                    <a:pt x="0" y="208"/>
                  </a:cubicBezTo>
                  <a:cubicBezTo>
                    <a:pt x="0" y="219"/>
                    <a:pt x="4" y="229"/>
                    <a:pt x="12" y="237"/>
                  </a:cubicBezTo>
                  <a:lnTo>
                    <a:pt x="158" y="38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3" name="PA-任意多边形 3260"/>
            <p:cNvSpPr/>
            <p:nvPr>
              <p:custDataLst>
                <p:tags r:id="rId5"/>
              </p:custDataLst>
            </p:nvPr>
          </p:nvSpPr>
          <p:spPr bwMode="auto">
            <a:xfrm>
              <a:off x="2885" y="2167"/>
              <a:ext cx="147" cy="146"/>
            </a:xfrm>
            <a:custGeom>
              <a:avLst/>
              <a:gdLst>
                <a:gd name="T0" fmla="*/ 226 w 385"/>
                <a:gd name="T1" fmla="*/ 6 h 382"/>
                <a:gd name="T2" fmla="*/ 203 w 385"/>
                <a:gd name="T3" fmla="*/ 6 h 382"/>
                <a:gd name="T4" fmla="*/ 203 w 385"/>
                <a:gd name="T5" fmla="*/ 29 h 382"/>
                <a:gd name="T6" fmla="*/ 347 w 385"/>
                <a:gd name="T7" fmla="*/ 172 h 382"/>
                <a:gd name="T8" fmla="*/ 347 w 385"/>
                <a:gd name="T9" fmla="*/ 184 h 382"/>
                <a:gd name="T10" fmla="*/ 183 w 385"/>
                <a:gd name="T11" fmla="*/ 348 h 382"/>
                <a:gd name="T12" fmla="*/ 171 w 385"/>
                <a:gd name="T13" fmla="*/ 348 h 382"/>
                <a:gd name="T14" fmla="*/ 118 w 385"/>
                <a:gd name="T15" fmla="*/ 294 h 382"/>
                <a:gd name="T16" fmla="*/ 222 w 385"/>
                <a:gd name="T17" fmla="*/ 191 h 382"/>
                <a:gd name="T18" fmla="*/ 222 w 385"/>
                <a:gd name="T19" fmla="*/ 168 h 382"/>
                <a:gd name="T20" fmla="*/ 199 w 385"/>
                <a:gd name="T21" fmla="*/ 168 h 382"/>
                <a:gd name="T22" fmla="*/ 95 w 385"/>
                <a:gd name="T23" fmla="*/ 272 h 382"/>
                <a:gd name="T24" fmla="*/ 50 w 385"/>
                <a:gd name="T25" fmla="*/ 226 h 382"/>
                <a:gd name="T26" fmla="*/ 99 w 385"/>
                <a:gd name="T27" fmla="*/ 177 h 382"/>
                <a:gd name="T28" fmla="*/ 99 w 385"/>
                <a:gd name="T29" fmla="*/ 155 h 382"/>
                <a:gd name="T30" fmla="*/ 76 w 385"/>
                <a:gd name="T31" fmla="*/ 155 h 382"/>
                <a:gd name="T32" fmla="*/ 27 w 385"/>
                <a:gd name="T33" fmla="*/ 203 h 382"/>
                <a:gd name="T34" fmla="*/ 27 w 385"/>
                <a:gd name="T35" fmla="*/ 204 h 382"/>
                <a:gd name="T36" fmla="*/ 7 w 385"/>
                <a:gd name="T37" fmla="*/ 206 h 382"/>
                <a:gd name="T38" fmla="*/ 7 w 385"/>
                <a:gd name="T39" fmla="*/ 228 h 382"/>
                <a:gd name="T40" fmla="*/ 89 w 385"/>
                <a:gd name="T41" fmla="*/ 311 h 382"/>
                <a:gd name="T42" fmla="*/ 90 w 385"/>
                <a:gd name="T43" fmla="*/ 312 h 382"/>
                <a:gd name="T44" fmla="*/ 149 w 385"/>
                <a:gd name="T45" fmla="*/ 371 h 382"/>
                <a:gd name="T46" fmla="*/ 177 w 385"/>
                <a:gd name="T47" fmla="*/ 382 h 382"/>
                <a:gd name="T48" fmla="*/ 206 w 385"/>
                <a:gd name="T49" fmla="*/ 370 h 382"/>
                <a:gd name="T50" fmla="*/ 370 w 385"/>
                <a:gd name="T51" fmla="*/ 206 h 382"/>
                <a:gd name="T52" fmla="*/ 370 w 385"/>
                <a:gd name="T53" fmla="*/ 150 h 382"/>
                <a:gd name="T54" fmla="*/ 226 w 385"/>
                <a:gd name="T55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2">
                  <a:moveTo>
                    <a:pt x="226" y="6"/>
                  </a:moveTo>
                  <a:cubicBezTo>
                    <a:pt x="220" y="0"/>
                    <a:pt x="209" y="0"/>
                    <a:pt x="203" y="6"/>
                  </a:cubicBezTo>
                  <a:cubicBezTo>
                    <a:pt x="197" y="12"/>
                    <a:pt x="197" y="22"/>
                    <a:pt x="203" y="29"/>
                  </a:cubicBezTo>
                  <a:lnTo>
                    <a:pt x="347" y="172"/>
                  </a:lnTo>
                  <a:cubicBezTo>
                    <a:pt x="350" y="176"/>
                    <a:pt x="350" y="181"/>
                    <a:pt x="347" y="184"/>
                  </a:cubicBezTo>
                  <a:lnTo>
                    <a:pt x="183" y="348"/>
                  </a:lnTo>
                  <a:cubicBezTo>
                    <a:pt x="180" y="351"/>
                    <a:pt x="174" y="351"/>
                    <a:pt x="171" y="348"/>
                  </a:cubicBezTo>
                  <a:lnTo>
                    <a:pt x="118" y="294"/>
                  </a:lnTo>
                  <a:lnTo>
                    <a:pt x="222" y="191"/>
                  </a:lnTo>
                  <a:cubicBezTo>
                    <a:pt x="228" y="185"/>
                    <a:pt x="228" y="175"/>
                    <a:pt x="222" y="168"/>
                  </a:cubicBezTo>
                  <a:cubicBezTo>
                    <a:pt x="215" y="162"/>
                    <a:pt x="205" y="162"/>
                    <a:pt x="199" y="168"/>
                  </a:cubicBezTo>
                  <a:lnTo>
                    <a:pt x="95" y="272"/>
                  </a:lnTo>
                  <a:lnTo>
                    <a:pt x="50" y="226"/>
                  </a:lnTo>
                  <a:lnTo>
                    <a:pt x="99" y="177"/>
                  </a:lnTo>
                  <a:cubicBezTo>
                    <a:pt x="105" y="171"/>
                    <a:pt x="105" y="161"/>
                    <a:pt x="99" y="155"/>
                  </a:cubicBezTo>
                  <a:cubicBezTo>
                    <a:pt x="93" y="148"/>
                    <a:pt x="82" y="148"/>
                    <a:pt x="76" y="155"/>
                  </a:cubicBezTo>
                  <a:lnTo>
                    <a:pt x="27" y="203"/>
                  </a:lnTo>
                  <a:cubicBezTo>
                    <a:pt x="27" y="204"/>
                    <a:pt x="27" y="204"/>
                    <a:pt x="27" y="204"/>
                  </a:cubicBezTo>
                  <a:cubicBezTo>
                    <a:pt x="21" y="200"/>
                    <a:pt x="12" y="200"/>
                    <a:pt x="7" y="206"/>
                  </a:cubicBezTo>
                  <a:cubicBezTo>
                    <a:pt x="0" y="212"/>
                    <a:pt x="0" y="222"/>
                    <a:pt x="7" y="228"/>
                  </a:cubicBezTo>
                  <a:lnTo>
                    <a:pt x="89" y="311"/>
                  </a:lnTo>
                  <a:cubicBezTo>
                    <a:pt x="90" y="311"/>
                    <a:pt x="90" y="311"/>
                    <a:pt x="90" y="312"/>
                  </a:cubicBezTo>
                  <a:lnTo>
                    <a:pt x="149" y="371"/>
                  </a:lnTo>
                  <a:cubicBezTo>
                    <a:pt x="156" y="378"/>
                    <a:pt x="166" y="382"/>
                    <a:pt x="177" y="382"/>
                  </a:cubicBezTo>
                  <a:cubicBezTo>
                    <a:pt x="188" y="382"/>
                    <a:pt x="198" y="378"/>
                    <a:pt x="206" y="370"/>
                  </a:cubicBezTo>
                  <a:lnTo>
                    <a:pt x="370" y="206"/>
                  </a:lnTo>
                  <a:cubicBezTo>
                    <a:pt x="385" y="191"/>
                    <a:pt x="385" y="165"/>
                    <a:pt x="370" y="150"/>
                  </a:cubicBezTo>
                  <a:lnTo>
                    <a:pt x="226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</p:grp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06" y="1510654"/>
            <a:ext cx="3726960" cy="5059977"/>
          </a:xfrm>
          <a:prstGeom prst="rect">
            <a:avLst/>
          </a:prstGeom>
        </p:spPr>
      </p:pic>
      <p:sp>
        <p:nvSpPr>
          <p:cNvPr id="25" name="Text 1"/>
          <p:cNvSpPr/>
          <p:nvPr/>
        </p:nvSpPr>
        <p:spPr>
          <a:xfrm>
            <a:off x="4920361" y="3817996"/>
            <a:ext cx="6592056" cy="1078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zh-CN" altLang="en-US" sz="200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采</a:t>
            </a:r>
            <a:r>
              <a:rPr lang="zh-CN" altLang="en-US" sz="200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用前沿</a:t>
            </a:r>
            <a:r>
              <a:rPr lang="en-US" sz="200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AI</a:t>
            </a:r>
            <a:r>
              <a:rPr lang="zh-CN" altLang="en-US" sz="200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技术</a:t>
            </a:r>
            <a:r>
              <a:rPr lang="en-US" sz="200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和现代</a:t>
            </a:r>
            <a:r>
              <a:rPr lang="zh-CN" altLang="en-US" sz="200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金融投资决策模型结合</a:t>
            </a:r>
            <a:r>
              <a:rPr lang="en-US" sz="200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，让你穿越时光，看见未来的财富与生活。</a:t>
            </a:r>
            <a:r>
              <a:rPr lang="zh-CN" altLang="en-US" sz="200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是</a:t>
            </a:r>
            <a:r>
              <a:rPr lang="en-US" sz="2000" dirty="0">
                <a:solidFill>
                  <a:srgbClr val="384653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</a:rPr>
              <a:t>一个温暖、智能的金融规划伙伴，用故事讲述你的财务未来。</a:t>
            </a:r>
            <a:endParaRPr lang="en-US" sz="2000" dirty="0"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</a:endParaRPr>
          </a:p>
        </p:txBody>
      </p:sp>
      <p:pic>
        <p:nvPicPr>
          <p:cNvPr id="27" name="图片 26" descr="post_object_image_12400209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5088" y="2482415"/>
            <a:ext cx="4220968" cy="675545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429271" y="2508422"/>
            <a:ext cx="3574234" cy="6235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理财时光机</a:t>
            </a:r>
            <a:endParaRPr lang="en-US" sz="3900" dirty="0">
              <a:solidFill>
                <a:srgbClr val="FFFFFF"/>
              </a:solidFill>
            </a:endParaRPr>
          </a:p>
        </p:txBody>
      </p:sp>
      <p:pic>
        <p:nvPicPr>
          <p:cNvPr id="28" name="图片 27" descr="post_object_image_23860693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0380" y="2586825"/>
            <a:ext cx="46672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661237" y="2785406"/>
            <a:ext cx="3422578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7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Poppins Medium" panose="00000500000000000000" charset="0"/>
                <a:sym typeface="+mn-ea"/>
              </a:rPr>
              <a:t>0</a:t>
            </a:r>
            <a:r>
              <a:rPr lang="en-US" altLang="zh-CN" sz="7200" b="1" dirty="0">
                <a:solidFill>
                  <a:srgbClr val="6779C6"/>
                </a:solidFill>
                <a:latin typeface="HarmonyOS Sans SC Bold" panose="00000500000000000000" charset="-122"/>
                <a:ea typeface="HarmonyOS Sans SC Bold" panose="00000500000000000000" charset="-122"/>
                <a:cs typeface="Arial" panose="020B0604020202020204" pitchFamily="34" charset="0"/>
                <a:sym typeface="+mn-ea"/>
              </a:rPr>
              <a:t>2</a:t>
            </a:r>
            <a:endParaRPr lang="en-US" altLang="zh-CN" sz="7200" b="1" dirty="0">
              <a:solidFill>
                <a:srgbClr val="6779C6"/>
              </a:solidFill>
              <a:latin typeface="HarmonyOS Sans SC Bold" panose="00000500000000000000" charset="-122"/>
              <a:ea typeface="HarmonyOS Sans SC Bold" panose="00000500000000000000" charset="-122"/>
              <a:cs typeface="Poppins Medium" panose="00000500000000000000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422932" y="2785348"/>
            <a:ext cx="5715504" cy="2238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7200" dirty="0">
                <a:solidFill>
                  <a:schemeClr val="bg1"/>
                </a:solidFill>
                <a:latin typeface="HarmonyOS Sans SC Medium" panose="00000500000000000000" charset="-122"/>
                <a:ea typeface="HarmonyOS Sans SC Medium" panose="00000500000000000000" charset="-122"/>
                <a:cs typeface="Poppins Medium" panose="00000500000000000000" charset="0"/>
                <a:sym typeface="+mn-ea"/>
              </a:rPr>
              <a:t>功能痛点分析</a:t>
            </a:r>
            <a:endParaRPr lang="zh-CN" altLang="en-US" sz="7200" dirty="0">
              <a:solidFill>
                <a:schemeClr val="bg1"/>
              </a:solidFill>
              <a:latin typeface="HarmonyOS Sans SC Medium" panose="00000500000000000000" charset="-122"/>
              <a:ea typeface="HarmonyOS Sans SC Medium" panose="00000500000000000000" charset="-122"/>
              <a:cs typeface="Poppins Medium" panose="000005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/>
          <p:nvPr>
            <p:custDataLst>
              <p:tags r:id="rId1"/>
            </p:custDataLst>
          </p:nvPr>
        </p:nvSpPr>
        <p:spPr>
          <a:xfrm rot="16200000">
            <a:off x="4078606" y="2201667"/>
            <a:ext cx="489384" cy="567155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1">
                  <a:lumMod val="8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" name="平行四边形 4"/>
          <p:cNvSpPr/>
          <p:nvPr>
            <p:custDataLst>
              <p:tags r:id="rId2"/>
            </p:custDataLst>
          </p:nvPr>
        </p:nvSpPr>
        <p:spPr>
          <a:xfrm rot="16200000">
            <a:off x="4078606" y="3659071"/>
            <a:ext cx="489384" cy="567155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3">
                  <a:lumMod val="85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7" name="平行四边形 6"/>
          <p:cNvSpPr/>
          <p:nvPr>
            <p:custDataLst>
              <p:tags r:id="rId3"/>
            </p:custDataLst>
          </p:nvPr>
        </p:nvSpPr>
        <p:spPr>
          <a:xfrm rot="16200000">
            <a:off x="4078606" y="5116475"/>
            <a:ext cx="489384" cy="567155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5">
                  <a:lumMod val="85000"/>
                  <a:alpha val="100000"/>
                </a:schemeClr>
              </a:gs>
              <a:gs pos="100000">
                <a:schemeClr val="accent5"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6" name="平行四边形 13"/>
          <p:cNvSpPr/>
          <p:nvPr>
            <p:custDataLst>
              <p:tags r:id="rId4"/>
            </p:custDataLst>
          </p:nvPr>
        </p:nvSpPr>
        <p:spPr>
          <a:xfrm rot="16200000" flipV="1">
            <a:off x="7347491" y="2927523"/>
            <a:ext cx="489384" cy="572845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lumMod val="90000"/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20" name="直接连接符 27"/>
          <p:cNvCxnSpPr/>
          <p:nvPr>
            <p:custDataLst>
              <p:tags r:id="rId5"/>
            </p:custDataLst>
          </p:nvPr>
        </p:nvCxnSpPr>
        <p:spPr>
          <a:xfrm>
            <a:off x="7308922" y="2188389"/>
            <a:ext cx="961065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8"/>
          <p:cNvCxnSpPr/>
          <p:nvPr>
            <p:custDataLst>
              <p:tags r:id="rId6"/>
            </p:custDataLst>
          </p:nvPr>
        </p:nvCxnSpPr>
        <p:spPr>
          <a:xfrm>
            <a:off x="7308922" y="3667290"/>
            <a:ext cx="961065" cy="0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9"/>
          <p:cNvCxnSpPr/>
          <p:nvPr>
            <p:custDataLst>
              <p:tags r:id="rId7"/>
            </p:custDataLst>
          </p:nvPr>
        </p:nvCxnSpPr>
        <p:spPr>
          <a:xfrm>
            <a:off x="7308922" y="5155676"/>
            <a:ext cx="961065" cy="0"/>
          </a:xfrm>
          <a:prstGeom prst="line">
            <a:avLst/>
          </a:prstGeom>
          <a:ln w="9525">
            <a:solidFill>
              <a:schemeClr val="accent5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椭圆 32"/>
          <p:cNvSpPr/>
          <p:nvPr>
            <p:custDataLst>
              <p:tags r:id="rId8"/>
            </p:custDataLst>
          </p:nvPr>
        </p:nvSpPr>
        <p:spPr>
          <a:xfrm>
            <a:off x="8338273" y="1994911"/>
            <a:ext cx="386955" cy="386955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  <a:alpha val="100000"/>
                </a:schemeClr>
              </a:gs>
              <a:gs pos="100000">
                <a:schemeClr val="accent1">
                  <a:lumMod val="85000"/>
                  <a:lumOff val="15000"/>
                  <a:alpha val="100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24" name="直接连接符 34"/>
          <p:cNvCxnSpPr/>
          <p:nvPr>
            <p:custDataLst>
              <p:tags r:id="rId9"/>
            </p:custDataLst>
          </p:nvPr>
        </p:nvCxnSpPr>
        <p:spPr>
          <a:xfrm>
            <a:off x="3644230" y="2940169"/>
            <a:ext cx="961065" cy="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椭圆 36"/>
          <p:cNvSpPr/>
          <p:nvPr>
            <p:custDataLst>
              <p:tags r:id="rId10"/>
            </p:custDataLst>
          </p:nvPr>
        </p:nvSpPr>
        <p:spPr>
          <a:xfrm>
            <a:off x="8338273" y="3473813"/>
            <a:ext cx="386955" cy="386955"/>
          </a:xfrm>
          <a:prstGeom prst="ellipse">
            <a:avLst/>
          </a:prstGeom>
          <a:gradFill>
            <a:gsLst>
              <a:gs pos="0">
                <a:schemeClr val="accent3">
                  <a:lumMod val="75000"/>
                  <a:lumOff val="25000"/>
                  <a:alpha val="100000"/>
                </a:schemeClr>
              </a:gs>
              <a:gs pos="100000">
                <a:schemeClr val="accent3">
                  <a:lumMod val="85000"/>
                  <a:lumOff val="15000"/>
                  <a:alpha val="100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8338273" y="4962198"/>
            <a:ext cx="386955" cy="386955"/>
          </a:xfrm>
          <a:prstGeom prst="ellipse">
            <a:avLst/>
          </a:prstGeom>
          <a:gradFill>
            <a:gsLst>
              <a:gs pos="0">
                <a:schemeClr val="accent5">
                  <a:lumMod val="75000"/>
                  <a:lumOff val="25000"/>
                  <a:alpha val="100000"/>
                </a:schemeClr>
              </a:gs>
              <a:gs pos="100000">
                <a:schemeClr val="accent5">
                  <a:lumMod val="85000"/>
                  <a:lumOff val="15000"/>
                  <a:alpha val="100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4" name="椭圆 40"/>
          <p:cNvSpPr/>
          <p:nvPr>
            <p:custDataLst>
              <p:tags r:id="rId12"/>
            </p:custDataLst>
          </p:nvPr>
        </p:nvSpPr>
        <p:spPr>
          <a:xfrm>
            <a:off x="3190886" y="2746691"/>
            <a:ext cx="386955" cy="386955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  <a:lumOff val="25000"/>
                  <a:alpha val="100000"/>
                </a:schemeClr>
              </a:gs>
              <a:gs pos="100000">
                <a:schemeClr val="accent2">
                  <a:lumMod val="85000"/>
                  <a:lumOff val="15000"/>
                  <a:alpha val="100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51" name="图片 15" descr="343439383331313b343532303033313bd3a6d3c3c9ccb3c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36908" y="5060834"/>
            <a:ext cx="189983" cy="189983"/>
          </a:xfrm>
          <a:prstGeom prst="rect">
            <a:avLst/>
          </a:prstGeom>
          <a:effectLst/>
        </p:spPr>
      </p:pic>
      <p:sp>
        <p:nvSpPr>
          <p:cNvPr id="40" name="平行四边形 9"/>
          <p:cNvSpPr/>
          <p:nvPr>
            <p:custDataLst>
              <p:tags r:id="rId16"/>
            </p:custDataLst>
          </p:nvPr>
        </p:nvSpPr>
        <p:spPr>
          <a:xfrm rot="16200000" flipV="1">
            <a:off x="7376878" y="4357584"/>
            <a:ext cx="489384" cy="572845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6">
                  <a:lumMod val="75000"/>
                  <a:alpha val="100000"/>
                </a:schemeClr>
              </a:gs>
              <a:gs pos="100000">
                <a:schemeClr val="accent6">
                  <a:lumMod val="90000"/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43" name="直接连接符 11"/>
          <p:cNvCxnSpPr/>
          <p:nvPr>
            <p:custDataLst>
              <p:tags r:id="rId17"/>
            </p:custDataLst>
          </p:nvPr>
        </p:nvCxnSpPr>
        <p:spPr>
          <a:xfrm>
            <a:off x="3673617" y="4399314"/>
            <a:ext cx="961065" cy="0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椭圆 12"/>
          <p:cNvSpPr/>
          <p:nvPr>
            <p:custDataLst>
              <p:tags r:id="rId18"/>
            </p:custDataLst>
          </p:nvPr>
        </p:nvSpPr>
        <p:spPr>
          <a:xfrm>
            <a:off x="3220273" y="4205837"/>
            <a:ext cx="386955" cy="386955"/>
          </a:xfrm>
          <a:prstGeom prst="ellipse">
            <a:avLst/>
          </a:prstGeom>
          <a:gradFill>
            <a:gsLst>
              <a:gs pos="0">
                <a:schemeClr val="accent6">
                  <a:lumMod val="75000"/>
                  <a:lumOff val="25000"/>
                  <a:alpha val="100000"/>
                </a:schemeClr>
              </a:gs>
              <a:gs pos="100000">
                <a:schemeClr val="accent6">
                  <a:lumMod val="85000"/>
                  <a:lumOff val="15000"/>
                  <a:alpha val="100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5" name="标题"/>
          <p:cNvSpPr/>
          <p:nvPr>
            <p:custDataLst>
              <p:tags r:id="rId19"/>
            </p:custDataLst>
          </p:nvPr>
        </p:nvSpPr>
        <p:spPr>
          <a:xfrm>
            <a:off x="4040037" y="4856608"/>
            <a:ext cx="3058968" cy="555774"/>
          </a:xfrm>
          <a:prstGeom prst="rect">
            <a:avLst/>
          </a:prstGeom>
          <a:gradFill>
            <a:gsLst>
              <a:gs pos="80000">
                <a:schemeClr val="accent5">
                  <a:lumMod val="70000"/>
                  <a:lumOff val="30000"/>
                  <a:alpha val="100000"/>
                </a:schemeClr>
              </a:gs>
              <a:gs pos="20000">
                <a:schemeClr val="accent5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5.</a:t>
            </a: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缺乏实时反馈</a:t>
            </a:r>
            <a:endParaRPr lang="zh-CN" altLang="en-US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7" name="标题"/>
          <p:cNvSpPr/>
          <p:nvPr>
            <p:custDataLst>
              <p:tags r:id="rId20"/>
            </p:custDataLst>
          </p:nvPr>
        </p:nvSpPr>
        <p:spPr>
          <a:xfrm>
            <a:off x="4040037" y="3399204"/>
            <a:ext cx="3058968" cy="555774"/>
          </a:xfrm>
          <a:prstGeom prst="rect">
            <a:avLst/>
          </a:prstGeom>
          <a:gradFill>
            <a:gsLst>
              <a:gs pos="80000">
                <a:schemeClr val="accent3">
                  <a:lumMod val="70000"/>
                  <a:lumOff val="30000"/>
                  <a:alpha val="100000"/>
                </a:schemeClr>
              </a:gs>
              <a:gs pos="20000">
                <a:schemeClr val="accent3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3.</a:t>
            </a: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缺乏情感连接</a:t>
            </a:r>
            <a:endParaRPr lang="zh-CN" altLang="en-US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8" name="标题"/>
          <p:cNvSpPr/>
          <p:nvPr>
            <p:custDataLst>
              <p:tags r:id="rId21"/>
            </p:custDataLst>
          </p:nvPr>
        </p:nvSpPr>
        <p:spPr>
          <a:xfrm>
            <a:off x="4819638" y="2670818"/>
            <a:ext cx="3059600" cy="555774"/>
          </a:xfrm>
          <a:prstGeom prst="rect">
            <a:avLst/>
          </a:prstGeom>
          <a:gradFill>
            <a:gsLst>
              <a:gs pos="80000">
                <a:schemeClr val="accent2">
                  <a:lumMod val="70000"/>
                  <a:lumOff val="30000"/>
                  <a:alpha val="100000"/>
                </a:schemeClr>
              </a:gs>
              <a:gs pos="20000">
                <a:schemeClr val="accent2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2.</a:t>
            </a: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信息解释不直观</a:t>
            </a:r>
            <a:endParaRPr lang="zh-CN" altLang="en-US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9" name="标题"/>
          <p:cNvSpPr/>
          <p:nvPr>
            <p:custDataLst>
              <p:tags r:id="rId22"/>
            </p:custDataLst>
          </p:nvPr>
        </p:nvSpPr>
        <p:spPr>
          <a:xfrm>
            <a:off x="4040037" y="1947490"/>
            <a:ext cx="3051380" cy="548819"/>
          </a:xfrm>
          <a:prstGeom prst="rect">
            <a:avLst/>
          </a:prstGeom>
          <a:gradFill>
            <a:gsLst>
              <a:gs pos="80000">
                <a:schemeClr val="accent1">
                  <a:lumMod val="70000"/>
                  <a:lumOff val="30000"/>
                  <a:alpha val="100000"/>
                </a:schemeClr>
              </a:gs>
              <a:gs pos="20000">
                <a:schemeClr val="accent1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1.</a:t>
            </a: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缺乏个性化推荐</a:t>
            </a:r>
            <a:endParaRPr lang="zh-CN" altLang="en-US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50" name="标题"/>
          <p:cNvSpPr/>
          <p:nvPr>
            <p:custDataLst>
              <p:tags r:id="rId23"/>
            </p:custDataLst>
          </p:nvPr>
        </p:nvSpPr>
        <p:spPr>
          <a:xfrm>
            <a:off x="4849657" y="4097717"/>
            <a:ext cx="3058968" cy="555774"/>
          </a:xfrm>
          <a:prstGeom prst="rect">
            <a:avLst/>
          </a:prstGeom>
          <a:gradFill>
            <a:gsLst>
              <a:gs pos="80000">
                <a:schemeClr val="accent6">
                  <a:lumMod val="70000"/>
                  <a:lumOff val="30000"/>
                  <a:alpha val="100000"/>
                </a:schemeClr>
              </a:gs>
              <a:gs pos="20000">
                <a:schemeClr val="accent6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4.</a:t>
            </a: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数字平权缺失</a:t>
            </a:r>
            <a:endParaRPr lang="zh-CN" altLang="en-US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52" name="矩形 1"/>
          <p:cNvSpPr/>
          <p:nvPr>
            <p:custDataLst>
              <p:tags r:id="rId24"/>
            </p:custDataLst>
          </p:nvPr>
        </p:nvSpPr>
        <p:spPr>
          <a:xfrm>
            <a:off x="8988256" y="1735677"/>
            <a:ext cx="2333111" cy="8845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用户认为推荐不够贴合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,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转化率不足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5%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，无法根据用户的各种情况进行深度个性化分析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53" name="矩形 22"/>
          <p:cNvSpPr/>
          <p:nvPr>
            <p:custDataLst>
              <p:tags r:id="rId25"/>
            </p:custDataLst>
          </p:nvPr>
        </p:nvSpPr>
        <p:spPr>
          <a:xfrm>
            <a:off x="8988256" y="3232914"/>
            <a:ext cx="2465879" cy="8845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用户认为理财规划枯燥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,"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冷冰冰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"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的数字无法激发行动，难以坚持执行理财计划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,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目标达成率低</a:t>
            </a:r>
            <a:endParaRPr lang="en-US" altLang="zh-CN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54" name="矩形 23"/>
          <p:cNvSpPr/>
          <p:nvPr>
            <p:custDataLst>
              <p:tags r:id="rId26"/>
            </p:custDataLst>
          </p:nvPr>
        </p:nvSpPr>
        <p:spPr>
          <a:xfrm>
            <a:off x="8905427" y="4739636"/>
            <a:ext cx="2548718" cy="8845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用户表示等待时间太长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,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同步等待模式导致用户焦虑和参与度低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pic>
        <p:nvPicPr>
          <p:cNvPr id="56" name="图片 12" descr="343439383331313b343532303032383bbfcdbba7b9dcc0ed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428056" y="2087856"/>
            <a:ext cx="200541" cy="200541"/>
          </a:xfrm>
          <a:prstGeom prst="rect">
            <a:avLst/>
          </a:prstGeom>
        </p:spPr>
      </p:pic>
      <p:sp>
        <p:nvSpPr>
          <p:cNvPr id="57" name="矩形 26"/>
          <p:cNvSpPr/>
          <p:nvPr>
            <p:custDataLst>
              <p:tags r:id="rId30"/>
            </p:custDataLst>
          </p:nvPr>
        </p:nvSpPr>
        <p:spPr>
          <a:xfrm>
            <a:off x="791386" y="2507690"/>
            <a:ext cx="2333111" cy="8845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用户看不懂推荐依据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,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因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"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看不懂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"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而放弃使用，缺乏可解释性输出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58" name="矩形 33"/>
          <p:cNvSpPr/>
          <p:nvPr>
            <p:custDataLst>
              <p:tags r:id="rId31"/>
            </p:custDataLst>
          </p:nvPr>
        </p:nvSpPr>
        <p:spPr>
          <a:xfrm>
            <a:off x="737944" y="3964938"/>
            <a:ext cx="2333111" cy="8845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老年用户表示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"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看不懂、不会用</a:t>
            </a:r>
            <a:r>
              <a:rPr lang="en-US" altLang="zh-CN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",</a:t>
            </a:r>
            <a:r>
              <a:rPr lang="zh-CN" altLang="en-US" sz="1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大量用户（对老年人、方言人士不够友好）被排除在智能理财服务之外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pic>
        <p:nvPicPr>
          <p:cNvPr id="59" name="图片 5" descr="343435383036303b343532343134393bcdb7c4d4b7e7b1a9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428056" y="3563596"/>
            <a:ext cx="207904" cy="207904"/>
          </a:xfrm>
          <a:prstGeom prst="rect">
            <a:avLst/>
          </a:prstGeom>
        </p:spPr>
      </p:pic>
      <p:pic>
        <p:nvPicPr>
          <p:cNvPr id="60" name="图片 14" descr="343439383331313b343532303033303bd2d1b9bad3a6d3c3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289522" y="2845327"/>
            <a:ext cx="189983" cy="189983"/>
          </a:xfrm>
          <a:prstGeom prst="rect">
            <a:avLst/>
          </a:prstGeom>
        </p:spPr>
      </p:pic>
      <p:pic>
        <p:nvPicPr>
          <p:cNvPr id="61" name="图片 19" descr="343435383038363b343532323339393bd6b4d0d0d5aad2aa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289522" y="4331816"/>
            <a:ext cx="189983" cy="189983"/>
          </a:xfrm>
          <a:prstGeom prst="rect">
            <a:avLst/>
          </a:prstGeom>
        </p:spPr>
      </p:pic>
      <p:pic>
        <p:nvPicPr>
          <p:cNvPr id="62" name="图片 5" descr="343439383331313b343532303032323bb2fac6b7d5b9cabe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06263" y="4291827"/>
            <a:ext cx="215075" cy="21507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436880" y="274955"/>
            <a:ext cx="29375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功能痛点分析</a:t>
            </a:r>
            <a:endParaRPr lang="zh-CN" altLang="en-US" sz="3600" b="1">
              <a:solidFill>
                <a:schemeClr val="bg1"/>
              </a:solidFill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</p:spTree>
    <p:custDataLst>
      <p:tags r:id="rId4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6880" y="27495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功能痛点分析</a:t>
            </a:r>
            <a:endParaRPr lang="zh-CN" altLang="en-US"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574463" y="1428739"/>
            <a:ext cx="11087523" cy="5059257"/>
            <a:chOff x="2301" y="2822"/>
            <a:chExt cx="15594" cy="7434"/>
          </a:xfrm>
        </p:grpSpPr>
        <p:sp>
          <p:nvSpPr>
            <p:cNvPr id="52" name="折角形 51"/>
            <p:cNvSpPr/>
            <p:nvPr>
              <p:custDataLst>
                <p:tags r:id="rId2"/>
              </p:custDataLst>
            </p:nvPr>
          </p:nvSpPr>
          <p:spPr>
            <a:xfrm>
              <a:off x="2301" y="2822"/>
              <a:ext cx="15594" cy="7435"/>
            </a:xfrm>
            <a:prstGeom prst="foldedCorner">
              <a:avLst>
                <a:gd name="adj" fmla="val 2432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>
              <p:custDataLst>
                <p:tags r:id="rId3"/>
              </p:custDataLst>
            </p:nvPr>
          </p:nvSpPr>
          <p:spPr>
            <a:xfrm>
              <a:off x="3617" y="2822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itle 6"/>
          <p:cNvSpPr txBox="1"/>
          <p:nvPr>
            <p:custDataLst>
              <p:tags r:id="rId4"/>
            </p:custDataLst>
          </p:nvPr>
        </p:nvSpPr>
        <p:spPr>
          <a:xfrm>
            <a:off x="1420495" y="2196465"/>
            <a:ext cx="5736590" cy="44119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zh-CN" altLang="en-US" sz="2000" spc="16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针对</a:t>
            </a:r>
            <a:r>
              <a:rPr lang="zh-CN" altLang="en-US" sz="2000" spc="16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Arial" panose="020B0604020202020204" pitchFamily="34" charset="0"/>
                <a:sym typeface="+mn-ea"/>
              </a:rPr>
              <a:t>这些痛点，我们提出以下</a:t>
            </a:r>
            <a:r>
              <a:rPr lang="en-US" altLang="zh-CN" sz="2000" spc="16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Arial" panose="020B0604020202020204" pitchFamily="34" charset="0"/>
                <a:sym typeface="+mn-ea"/>
              </a:rPr>
              <a:t>5</a:t>
            </a:r>
            <a:r>
              <a:rPr lang="zh-CN" altLang="en-US" sz="2000" spc="16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Arial" panose="020B0604020202020204" pitchFamily="34" charset="0"/>
                <a:sym typeface="+mn-ea"/>
              </a:rPr>
              <a:t>点</a:t>
            </a:r>
            <a:r>
              <a:rPr lang="zh-CN" altLang="en-US" sz="2000" spc="16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创新</a:t>
            </a:r>
            <a:r>
              <a:rPr lang="zh-CN" altLang="en-US" sz="2000" spc="16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Arial" panose="020B0604020202020204" pitchFamily="34" charset="0"/>
                <a:sym typeface="+mn-ea"/>
              </a:rPr>
              <a:t>方案</a:t>
            </a:r>
            <a:r>
              <a:rPr lang="zh-CN" altLang="en-US" sz="2000" spc="16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：</a:t>
            </a:r>
            <a:endParaRPr lang="en-US" altLang="zh-CN" sz="2000" spc="160" dirty="0">
              <a:solidFill>
                <a:schemeClr val="tx1">
                  <a:lumMod val="95000"/>
                  <a:lumOff val="5000"/>
                </a:schemeClr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en-US" altLang="zh-CN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1.</a:t>
            </a:r>
            <a:r>
              <a:rPr lang="zh-CN" altLang="en-US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前沿金融模型：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基于现代投资组合理论（</a:t>
            </a:r>
            <a:r>
              <a:rPr lang="en-US" altLang="zh-CN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MPT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）和</a:t>
            </a:r>
            <a:r>
              <a:rPr lang="zh-CN" altLang="en-US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机器学习增强的多因子风险评估模型</a:t>
            </a:r>
            <a:r>
              <a:rPr lang="zh-CN" altLang="en-US" spc="160" dirty="0">
                <a:solidFill>
                  <a:schemeClr val="tx1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生成用户</a:t>
            </a:r>
            <a:r>
              <a:rPr lang="zh-CN" altLang="en-US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专属画像</a:t>
            </a:r>
            <a:r>
              <a:rPr lang="zh-CN" altLang="en-US" spc="160" dirty="0">
                <a:solidFill>
                  <a:schemeClr val="tx1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，多维度分析用户风险承受能力，个性化推荐理财路径</a:t>
            </a:r>
            <a:endParaRPr lang="zh-CN" altLang="en-US" spc="160" dirty="0">
              <a:solidFill>
                <a:schemeClr val="tx1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en-US" altLang="zh-CN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2.</a:t>
            </a:r>
            <a:r>
              <a:rPr lang="zh-CN" altLang="en-US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可解释性输出</a:t>
            </a:r>
            <a:r>
              <a:rPr lang="en-US" altLang="zh-CN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+</a:t>
            </a:r>
            <a:r>
              <a:rPr lang="zh-CN" altLang="en-US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分层设计：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详细展示决策依据，支持</a:t>
            </a:r>
            <a:r>
              <a:rPr lang="zh-CN" altLang="en-US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普通版</a:t>
            </a:r>
            <a:r>
              <a:rPr lang="en-US" altLang="zh-CN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/</a:t>
            </a:r>
            <a:r>
              <a:rPr lang="zh-CN" altLang="en-US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专业版</a:t>
            </a:r>
            <a:r>
              <a:rPr lang="en-US" altLang="zh-CN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/</a:t>
            </a:r>
            <a:r>
              <a:rPr lang="zh-CN" altLang="en-US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关怀版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三种模式，满足不同用户需求</a:t>
            </a:r>
            <a:endParaRPr lang="zh-CN" altLang="en-US" spc="160" dirty="0">
              <a:solidFill>
                <a:srgbClr val="000000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zh-CN" altLang="en-US" sz="1200" spc="160" dirty="0">
                <a:solidFill>
                  <a:schemeClr val="bg2">
                    <a:lumMod val="10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（关怀版对老年人</a:t>
            </a:r>
            <a:r>
              <a:rPr lang="en-US" altLang="zh-CN" sz="1200" spc="160" dirty="0">
                <a:solidFill>
                  <a:schemeClr val="bg2">
                    <a:lumMod val="10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/</a:t>
            </a:r>
            <a:r>
              <a:rPr lang="zh-CN" altLang="en-US" sz="1200" spc="160" dirty="0">
                <a:solidFill>
                  <a:schemeClr val="bg2">
                    <a:lumMod val="10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习惯方言人士提供数字化关怀，专业版为专业金融理财人士提供高级指标分析，以及为付费订阅的盈利模式提供支持。）</a:t>
            </a:r>
            <a:endParaRPr lang="zh-CN" altLang="en-US" sz="1200" spc="160" dirty="0">
              <a:solidFill>
                <a:schemeClr val="bg2">
                  <a:lumMod val="10000"/>
                </a:schemeClr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grpSp>
        <p:nvGrpSpPr>
          <p:cNvPr id="9" name="icon_2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836736" y="2608297"/>
            <a:ext cx="457200" cy="457200"/>
            <a:chOff x="2731" y="2013"/>
            <a:chExt cx="302" cy="302"/>
          </a:xfrm>
          <a:solidFill>
            <a:schemeClr val="accent1"/>
          </a:solidFill>
        </p:grpSpPr>
        <p:sp>
          <p:nvSpPr>
            <p:cNvPr id="10" name="PA-任意多边形 3258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731" y="2013"/>
              <a:ext cx="302" cy="302"/>
            </a:xfrm>
            <a:custGeom>
              <a:avLst/>
              <a:gdLst>
                <a:gd name="T0" fmla="*/ 791 w 791"/>
                <a:gd name="T1" fmla="*/ 176 h 792"/>
                <a:gd name="T2" fmla="*/ 779 w 791"/>
                <a:gd name="T3" fmla="*/ 146 h 792"/>
                <a:gd name="T4" fmla="*/ 649 w 791"/>
                <a:gd name="T5" fmla="*/ 16 h 792"/>
                <a:gd name="T6" fmla="*/ 589 w 791"/>
                <a:gd name="T7" fmla="*/ 16 h 792"/>
                <a:gd name="T8" fmla="*/ 104 w 791"/>
                <a:gd name="T9" fmla="*/ 502 h 792"/>
                <a:gd name="T10" fmla="*/ 104 w 791"/>
                <a:gd name="T11" fmla="*/ 502 h 792"/>
                <a:gd name="T12" fmla="*/ 104 w 791"/>
                <a:gd name="T13" fmla="*/ 502 h 792"/>
                <a:gd name="T14" fmla="*/ 104 w 791"/>
                <a:gd name="T15" fmla="*/ 502 h 792"/>
                <a:gd name="T16" fmla="*/ 94 w 791"/>
                <a:gd name="T17" fmla="*/ 516 h 792"/>
                <a:gd name="T18" fmla="*/ 6 w 791"/>
                <a:gd name="T19" fmla="*/ 734 h 792"/>
                <a:gd name="T20" fmla="*/ 15 w 791"/>
                <a:gd name="T21" fmla="*/ 780 h 792"/>
                <a:gd name="T22" fmla="*/ 45 w 791"/>
                <a:gd name="T23" fmla="*/ 792 h 792"/>
                <a:gd name="T24" fmla="*/ 45 w 791"/>
                <a:gd name="T25" fmla="*/ 792 h 792"/>
                <a:gd name="T26" fmla="*/ 61 w 791"/>
                <a:gd name="T27" fmla="*/ 789 h 792"/>
                <a:gd name="T28" fmla="*/ 279 w 791"/>
                <a:gd name="T29" fmla="*/ 700 h 792"/>
                <a:gd name="T30" fmla="*/ 293 w 791"/>
                <a:gd name="T31" fmla="*/ 691 h 792"/>
                <a:gd name="T32" fmla="*/ 779 w 791"/>
                <a:gd name="T33" fmla="*/ 205 h 792"/>
                <a:gd name="T34" fmla="*/ 791 w 791"/>
                <a:gd name="T35" fmla="*/ 176 h 792"/>
                <a:gd name="T36" fmla="*/ 119 w 791"/>
                <a:gd name="T37" fmla="*/ 540 h 792"/>
                <a:gd name="T38" fmla="*/ 255 w 791"/>
                <a:gd name="T39" fmla="*/ 676 h 792"/>
                <a:gd name="T40" fmla="*/ 97 w 791"/>
                <a:gd name="T41" fmla="*/ 740 h 792"/>
                <a:gd name="T42" fmla="*/ 55 w 791"/>
                <a:gd name="T43" fmla="*/ 698 h 792"/>
                <a:gd name="T44" fmla="*/ 119 w 791"/>
                <a:gd name="T45" fmla="*/ 540 h 792"/>
                <a:gd name="T46" fmla="*/ 756 w 791"/>
                <a:gd name="T47" fmla="*/ 183 h 792"/>
                <a:gd name="T48" fmla="*/ 282 w 791"/>
                <a:gd name="T49" fmla="*/ 657 h 792"/>
                <a:gd name="T50" fmla="*/ 244 w 791"/>
                <a:gd name="T51" fmla="*/ 619 h 792"/>
                <a:gd name="T52" fmla="*/ 247 w 791"/>
                <a:gd name="T53" fmla="*/ 617 h 792"/>
                <a:gd name="T54" fmla="*/ 668 w 791"/>
                <a:gd name="T55" fmla="*/ 197 h 792"/>
                <a:gd name="T56" fmla="*/ 668 w 791"/>
                <a:gd name="T57" fmla="*/ 174 h 792"/>
                <a:gd name="T58" fmla="*/ 645 w 791"/>
                <a:gd name="T59" fmla="*/ 174 h 792"/>
                <a:gd name="T60" fmla="*/ 225 w 791"/>
                <a:gd name="T61" fmla="*/ 594 h 792"/>
                <a:gd name="T62" fmla="*/ 222 w 791"/>
                <a:gd name="T63" fmla="*/ 598 h 792"/>
                <a:gd name="T64" fmla="*/ 138 w 791"/>
                <a:gd name="T65" fmla="*/ 513 h 792"/>
                <a:gd name="T66" fmla="*/ 612 w 791"/>
                <a:gd name="T67" fmla="*/ 38 h 792"/>
                <a:gd name="T68" fmla="*/ 619 w 791"/>
                <a:gd name="T69" fmla="*/ 36 h 792"/>
                <a:gd name="T70" fmla="*/ 626 w 791"/>
                <a:gd name="T71" fmla="*/ 39 h 792"/>
                <a:gd name="T72" fmla="*/ 756 w 791"/>
                <a:gd name="T73" fmla="*/ 169 h 792"/>
                <a:gd name="T74" fmla="*/ 759 w 791"/>
                <a:gd name="T75" fmla="*/ 176 h 792"/>
                <a:gd name="T76" fmla="*/ 756 w 791"/>
                <a:gd name="T77" fmla="*/ 183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1" h="792">
                  <a:moveTo>
                    <a:pt x="791" y="176"/>
                  </a:moveTo>
                  <a:cubicBezTo>
                    <a:pt x="791" y="165"/>
                    <a:pt x="787" y="154"/>
                    <a:pt x="779" y="146"/>
                  </a:cubicBezTo>
                  <a:lnTo>
                    <a:pt x="649" y="16"/>
                  </a:lnTo>
                  <a:cubicBezTo>
                    <a:pt x="633" y="0"/>
                    <a:pt x="605" y="0"/>
                    <a:pt x="589" y="16"/>
                  </a:cubicBez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cubicBezTo>
                    <a:pt x="100" y="506"/>
                    <a:pt x="96" y="510"/>
                    <a:pt x="94" y="516"/>
                  </a:cubicBezTo>
                  <a:lnTo>
                    <a:pt x="6" y="734"/>
                  </a:lnTo>
                  <a:cubicBezTo>
                    <a:pt x="0" y="750"/>
                    <a:pt x="3" y="768"/>
                    <a:pt x="15" y="780"/>
                  </a:cubicBezTo>
                  <a:cubicBezTo>
                    <a:pt x="23" y="787"/>
                    <a:pt x="34" y="792"/>
                    <a:pt x="45" y="792"/>
                  </a:cubicBezTo>
                  <a:cubicBezTo>
                    <a:pt x="45" y="792"/>
                    <a:pt x="45" y="792"/>
                    <a:pt x="45" y="792"/>
                  </a:cubicBezTo>
                  <a:cubicBezTo>
                    <a:pt x="50" y="792"/>
                    <a:pt x="55" y="791"/>
                    <a:pt x="61" y="789"/>
                  </a:cubicBezTo>
                  <a:lnTo>
                    <a:pt x="279" y="700"/>
                  </a:lnTo>
                  <a:cubicBezTo>
                    <a:pt x="285" y="698"/>
                    <a:pt x="289" y="695"/>
                    <a:pt x="293" y="691"/>
                  </a:cubicBezTo>
                  <a:lnTo>
                    <a:pt x="779" y="205"/>
                  </a:lnTo>
                  <a:cubicBezTo>
                    <a:pt x="787" y="197"/>
                    <a:pt x="791" y="187"/>
                    <a:pt x="791" y="176"/>
                  </a:cubicBezTo>
                  <a:close/>
                  <a:moveTo>
                    <a:pt x="119" y="540"/>
                  </a:moveTo>
                  <a:lnTo>
                    <a:pt x="255" y="676"/>
                  </a:lnTo>
                  <a:lnTo>
                    <a:pt x="97" y="740"/>
                  </a:lnTo>
                  <a:lnTo>
                    <a:pt x="55" y="698"/>
                  </a:lnTo>
                  <a:lnTo>
                    <a:pt x="119" y="540"/>
                  </a:lnTo>
                  <a:close/>
                  <a:moveTo>
                    <a:pt x="756" y="183"/>
                  </a:moveTo>
                  <a:lnTo>
                    <a:pt x="282" y="657"/>
                  </a:lnTo>
                  <a:lnTo>
                    <a:pt x="244" y="619"/>
                  </a:lnTo>
                  <a:cubicBezTo>
                    <a:pt x="245" y="619"/>
                    <a:pt x="246" y="618"/>
                    <a:pt x="247" y="617"/>
                  </a:cubicBezTo>
                  <a:lnTo>
                    <a:pt x="668" y="197"/>
                  </a:lnTo>
                  <a:cubicBezTo>
                    <a:pt x="674" y="190"/>
                    <a:pt x="674" y="180"/>
                    <a:pt x="668" y="174"/>
                  </a:cubicBezTo>
                  <a:cubicBezTo>
                    <a:pt x="661" y="168"/>
                    <a:pt x="651" y="168"/>
                    <a:pt x="645" y="174"/>
                  </a:cubicBezTo>
                  <a:lnTo>
                    <a:pt x="225" y="594"/>
                  </a:lnTo>
                  <a:cubicBezTo>
                    <a:pt x="224" y="595"/>
                    <a:pt x="223" y="596"/>
                    <a:pt x="222" y="598"/>
                  </a:cubicBezTo>
                  <a:lnTo>
                    <a:pt x="138" y="513"/>
                  </a:lnTo>
                  <a:lnTo>
                    <a:pt x="612" y="38"/>
                  </a:lnTo>
                  <a:cubicBezTo>
                    <a:pt x="614" y="37"/>
                    <a:pt x="616" y="36"/>
                    <a:pt x="619" y="36"/>
                  </a:cubicBezTo>
                  <a:cubicBezTo>
                    <a:pt x="622" y="36"/>
                    <a:pt x="624" y="37"/>
                    <a:pt x="626" y="39"/>
                  </a:cubicBezTo>
                  <a:lnTo>
                    <a:pt x="756" y="169"/>
                  </a:lnTo>
                  <a:cubicBezTo>
                    <a:pt x="758" y="171"/>
                    <a:pt x="759" y="173"/>
                    <a:pt x="759" y="176"/>
                  </a:cubicBezTo>
                  <a:cubicBezTo>
                    <a:pt x="759" y="178"/>
                    <a:pt x="758" y="181"/>
                    <a:pt x="756" y="1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1" name="PA-任意多边形 3259"/>
            <p:cNvSpPr/>
            <p:nvPr>
              <p:custDataLst>
                <p:tags r:id="rId7"/>
              </p:custDataLst>
            </p:nvPr>
          </p:nvSpPr>
          <p:spPr bwMode="auto">
            <a:xfrm>
              <a:off x="2734" y="2014"/>
              <a:ext cx="147" cy="148"/>
            </a:xfrm>
            <a:custGeom>
              <a:avLst/>
              <a:gdLst>
                <a:gd name="T0" fmla="*/ 158 w 385"/>
                <a:gd name="T1" fmla="*/ 382 h 387"/>
                <a:gd name="T2" fmla="*/ 169 w 385"/>
                <a:gd name="T3" fmla="*/ 387 h 387"/>
                <a:gd name="T4" fmla="*/ 180 w 385"/>
                <a:gd name="T5" fmla="*/ 382 h 387"/>
                <a:gd name="T6" fmla="*/ 180 w 385"/>
                <a:gd name="T7" fmla="*/ 360 h 387"/>
                <a:gd name="T8" fmla="*/ 174 w 385"/>
                <a:gd name="T9" fmla="*/ 353 h 387"/>
                <a:gd name="T10" fmla="*/ 223 w 385"/>
                <a:gd name="T11" fmla="*/ 304 h 387"/>
                <a:gd name="T12" fmla="*/ 223 w 385"/>
                <a:gd name="T13" fmla="*/ 282 h 387"/>
                <a:gd name="T14" fmla="*/ 200 w 385"/>
                <a:gd name="T15" fmla="*/ 282 h 387"/>
                <a:gd name="T16" fmla="*/ 151 w 385"/>
                <a:gd name="T17" fmla="*/ 330 h 387"/>
                <a:gd name="T18" fmla="*/ 106 w 385"/>
                <a:gd name="T19" fmla="*/ 285 h 387"/>
                <a:gd name="T20" fmla="*/ 209 w 385"/>
                <a:gd name="T21" fmla="*/ 182 h 387"/>
                <a:gd name="T22" fmla="*/ 209 w 385"/>
                <a:gd name="T23" fmla="*/ 159 h 387"/>
                <a:gd name="T24" fmla="*/ 186 w 385"/>
                <a:gd name="T25" fmla="*/ 159 h 387"/>
                <a:gd name="T26" fmla="*/ 83 w 385"/>
                <a:gd name="T27" fmla="*/ 262 h 387"/>
                <a:gd name="T28" fmla="*/ 35 w 385"/>
                <a:gd name="T29" fmla="*/ 214 h 387"/>
                <a:gd name="T30" fmla="*/ 32 w 385"/>
                <a:gd name="T31" fmla="*/ 208 h 387"/>
                <a:gd name="T32" fmla="*/ 35 w 385"/>
                <a:gd name="T33" fmla="*/ 203 h 387"/>
                <a:gd name="T34" fmla="*/ 199 w 385"/>
                <a:gd name="T35" fmla="*/ 39 h 387"/>
                <a:gd name="T36" fmla="*/ 210 w 385"/>
                <a:gd name="T37" fmla="*/ 39 h 387"/>
                <a:gd name="T38" fmla="*/ 356 w 385"/>
                <a:gd name="T39" fmla="*/ 185 h 387"/>
                <a:gd name="T40" fmla="*/ 379 w 385"/>
                <a:gd name="T41" fmla="*/ 185 h 387"/>
                <a:gd name="T42" fmla="*/ 379 w 385"/>
                <a:gd name="T43" fmla="*/ 162 h 387"/>
                <a:gd name="T44" fmla="*/ 233 w 385"/>
                <a:gd name="T45" fmla="*/ 16 h 387"/>
                <a:gd name="T46" fmla="*/ 176 w 385"/>
                <a:gd name="T47" fmla="*/ 16 h 387"/>
                <a:gd name="T48" fmla="*/ 12 w 385"/>
                <a:gd name="T49" fmla="*/ 180 h 387"/>
                <a:gd name="T50" fmla="*/ 0 w 385"/>
                <a:gd name="T51" fmla="*/ 208 h 387"/>
                <a:gd name="T52" fmla="*/ 12 w 385"/>
                <a:gd name="T53" fmla="*/ 237 h 387"/>
                <a:gd name="T54" fmla="*/ 158 w 385"/>
                <a:gd name="T55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7">
                  <a:moveTo>
                    <a:pt x="158" y="382"/>
                  </a:moveTo>
                  <a:cubicBezTo>
                    <a:pt x="161" y="386"/>
                    <a:pt x="165" y="387"/>
                    <a:pt x="169" y="387"/>
                  </a:cubicBezTo>
                  <a:cubicBezTo>
                    <a:pt x="173" y="387"/>
                    <a:pt x="177" y="386"/>
                    <a:pt x="180" y="382"/>
                  </a:cubicBezTo>
                  <a:cubicBezTo>
                    <a:pt x="187" y="376"/>
                    <a:pt x="187" y="366"/>
                    <a:pt x="180" y="360"/>
                  </a:cubicBezTo>
                  <a:lnTo>
                    <a:pt x="174" y="353"/>
                  </a:lnTo>
                  <a:lnTo>
                    <a:pt x="223" y="304"/>
                  </a:lnTo>
                  <a:cubicBezTo>
                    <a:pt x="229" y="298"/>
                    <a:pt x="229" y="288"/>
                    <a:pt x="223" y="282"/>
                  </a:cubicBezTo>
                  <a:cubicBezTo>
                    <a:pt x="216" y="275"/>
                    <a:pt x="206" y="275"/>
                    <a:pt x="200" y="282"/>
                  </a:cubicBezTo>
                  <a:lnTo>
                    <a:pt x="151" y="330"/>
                  </a:lnTo>
                  <a:lnTo>
                    <a:pt x="106" y="285"/>
                  </a:lnTo>
                  <a:lnTo>
                    <a:pt x="209" y="182"/>
                  </a:lnTo>
                  <a:cubicBezTo>
                    <a:pt x="215" y="175"/>
                    <a:pt x="215" y="165"/>
                    <a:pt x="209" y="159"/>
                  </a:cubicBezTo>
                  <a:cubicBezTo>
                    <a:pt x="203" y="153"/>
                    <a:pt x="193" y="153"/>
                    <a:pt x="186" y="159"/>
                  </a:cubicBezTo>
                  <a:lnTo>
                    <a:pt x="83" y="262"/>
                  </a:lnTo>
                  <a:lnTo>
                    <a:pt x="35" y="214"/>
                  </a:lnTo>
                  <a:cubicBezTo>
                    <a:pt x="33" y="212"/>
                    <a:pt x="32" y="209"/>
                    <a:pt x="32" y="208"/>
                  </a:cubicBezTo>
                  <a:cubicBezTo>
                    <a:pt x="32" y="207"/>
                    <a:pt x="33" y="205"/>
                    <a:pt x="35" y="203"/>
                  </a:cubicBezTo>
                  <a:lnTo>
                    <a:pt x="199" y="39"/>
                  </a:lnTo>
                  <a:cubicBezTo>
                    <a:pt x="201" y="36"/>
                    <a:pt x="207" y="36"/>
                    <a:pt x="210" y="39"/>
                  </a:cubicBezTo>
                  <a:lnTo>
                    <a:pt x="356" y="185"/>
                  </a:lnTo>
                  <a:cubicBezTo>
                    <a:pt x="363" y="191"/>
                    <a:pt x="373" y="191"/>
                    <a:pt x="379" y="185"/>
                  </a:cubicBezTo>
                  <a:cubicBezTo>
                    <a:pt x="385" y="179"/>
                    <a:pt x="385" y="168"/>
                    <a:pt x="379" y="162"/>
                  </a:cubicBezTo>
                  <a:lnTo>
                    <a:pt x="233" y="16"/>
                  </a:lnTo>
                  <a:cubicBezTo>
                    <a:pt x="217" y="0"/>
                    <a:pt x="191" y="0"/>
                    <a:pt x="176" y="16"/>
                  </a:cubicBezTo>
                  <a:lnTo>
                    <a:pt x="12" y="180"/>
                  </a:lnTo>
                  <a:cubicBezTo>
                    <a:pt x="4" y="187"/>
                    <a:pt x="0" y="197"/>
                    <a:pt x="0" y="208"/>
                  </a:cubicBezTo>
                  <a:cubicBezTo>
                    <a:pt x="0" y="219"/>
                    <a:pt x="4" y="229"/>
                    <a:pt x="12" y="237"/>
                  </a:cubicBezTo>
                  <a:lnTo>
                    <a:pt x="158" y="38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3" name="PA-任意多边形 3260"/>
            <p:cNvSpPr/>
            <p:nvPr>
              <p:custDataLst>
                <p:tags r:id="rId8"/>
              </p:custDataLst>
            </p:nvPr>
          </p:nvSpPr>
          <p:spPr bwMode="auto">
            <a:xfrm>
              <a:off x="2885" y="2167"/>
              <a:ext cx="147" cy="146"/>
            </a:xfrm>
            <a:custGeom>
              <a:avLst/>
              <a:gdLst>
                <a:gd name="T0" fmla="*/ 226 w 385"/>
                <a:gd name="T1" fmla="*/ 6 h 382"/>
                <a:gd name="T2" fmla="*/ 203 w 385"/>
                <a:gd name="T3" fmla="*/ 6 h 382"/>
                <a:gd name="T4" fmla="*/ 203 w 385"/>
                <a:gd name="T5" fmla="*/ 29 h 382"/>
                <a:gd name="T6" fmla="*/ 347 w 385"/>
                <a:gd name="T7" fmla="*/ 172 h 382"/>
                <a:gd name="T8" fmla="*/ 347 w 385"/>
                <a:gd name="T9" fmla="*/ 184 h 382"/>
                <a:gd name="T10" fmla="*/ 183 w 385"/>
                <a:gd name="T11" fmla="*/ 348 h 382"/>
                <a:gd name="T12" fmla="*/ 171 w 385"/>
                <a:gd name="T13" fmla="*/ 348 h 382"/>
                <a:gd name="T14" fmla="*/ 118 w 385"/>
                <a:gd name="T15" fmla="*/ 294 h 382"/>
                <a:gd name="T16" fmla="*/ 222 w 385"/>
                <a:gd name="T17" fmla="*/ 191 h 382"/>
                <a:gd name="T18" fmla="*/ 222 w 385"/>
                <a:gd name="T19" fmla="*/ 168 h 382"/>
                <a:gd name="T20" fmla="*/ 199 w 385"/>
                <a:gd name="T21" fmla="*/ 168 h 382"/>
                <a:gd name="T22" fmla="*/ 95 w 385"/>
                <a:gd name="T23" fmla="*/ 272 h 382"/>
                <a:gd name="T24" fmla="*/ 50 w 385"/>
                <a:gd name="T25" fmla="*/ 226 h 382"/>
                <a:gd name="T26" fmla="*/ 99 w 385"/>
                <a:gd name="T27" fmla="*/ 177 h 382"/>
                <a:gd name="T28" fmla="*/ 99 w 385"/>
                <a:gd name="T29" fmla="*/ 155 h 382"/>
                <a:gd name="T30" fmla="*/ 76 w 385"/>
                <a:gd name="T31" fmla="*/ 155 h 382"/>
                <a:gd name="T32" fmla="*/ 27 w 385"/>
                <a:gd name="T33" fmla="*/ 203 h 382"/>
                <a:gd name="T34" fmla="*/ 27 w 385"/>
                <a:gd name="T35" fmla="*/ 204 h 382"/>
                <a:gd name="T36" fmla="*/ 7 w 385"/>
                <a:gd name="T37" fmla="*/ 206 h 382"/>
                <a:gd name="T38" fmla="*/ 7 w 385"/>
                <a:gd name="T39" fmla="*/ 228 h 382"/>
                <a:gd name="T40" fmla="*/ 89 w 385"/>
                <a:gd name="T41" fmla="*/ 311 h 382"/>
                <a:gd name="T42" fmla="*/ 90 w 385"/>
                <a:gd name="T43" fmla="*/ 312 h 382"/>
                <a:gd name="T44" fmla="*/ 149 w 385"/>
                <a:gd name="T45" fmla="*/ 371 h 382"/>
                <a:gd name="T46" fmla="*/ 177 w 385"/>
                <a:gd name="T47" fmla="*/ 382 h 382"/>
                <a:gd name="T48" fmla="*/ 206 w 385"/>
                <a:gd name="T49" fmla="*/ 370 h 382"/>
                <a:gd name="T50" fmla="*/ 370 w 385"/>
                <a:gd name="T51" fmla="*/ 206 h 382"/>
                <a:gd name="T52" fmla="*/ 370 w 385"/>
                <a:gd name="T53" fmla="*/ 150 h 382"/>
                <a:gd name="T54" fmla="*/ 226 w 385"/>
                <a:gd name="T55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2">
                  <a:moveTo>
                    <a:pt x="226" y="6"/>
                  </a:moveTo>
                  <a:cubicBezTo>
                    <a:pt x="220" y="0"/>
                    <a:pt x="209" y="0"/>
                    <a:pt x="203" y="6"/>
                  </a:cubicBezTo>
                  <a:cubicBezTo>
                    <a:pt x="197" y="12"/>
                    <a:pt x="197" y="22"/>
                    <a:pt x="203" y="29"/>
                  </a:cubicBezTo>
                  <a:lnTo>
                    <a:pt x="347" y="172"/>
                  </a:lnTo>
                  <a:cubicBezTo>
                    <a:pt x="350" y="176"/>
                    <a:pt x="350" y="181"/>
                    <a:pt x="347" y="184"/>
                  </a:cubicBezTo>
                  <a:lnTo>
                    <a:pt x="183" y="348"/>
                  </a:lnTo>
                  <a:cubicBezTo>
                    <a:pt x="180" y="351"/>
                    <a:pt x="174" y="351"/>
                    <a:pt x="171" y="348"/>
                  </a:cubicBezTo>
                  <a:lnTo>
                    <a:pt x="118" y="294"/>
                  </a:lnTo>
                  <a:lnTo>
                    <a:pt x="222" y="191"/>
                  </a:lnTo>
                  <a:cubicBezTo>
                    <a:pt x="228" y="185"/>
                    <a:pt x="228" y="175"/>
                    <a:pt x="222" y="168"/>
                  </a:cubicBezTo>
                  <a:cubicBezTo>
                    <a:pt x="215" y="162"/>
                    <a:pt x="205" y="162"/>
                    <a:pt x="199" y="168"/>
                  </a:cubicBezTo>
                  <a:lnTo>
                    <a:pt x="95" y="272"/>
                  </a:lnTo>
                  <a:lnTo>
                    <a:pt x="50" y="226"/>
                  </a:lnTo>
                  <a:lnTo>
                    <a:pt x="99" y="177"/>
                  </a:lnTo>
                  <a:cubicBezTo>
                    <a:pt x="105" y="171"/>
                    <a:pt x="105" y="161"/>
                    <a:pt x="99" y="155"/>
                  </a:cubicBezTo>
                  <a:cubicBezTo>
                    <a:pt x="93" y="148"/>
                    <a:pt x="82" y="148"/>
                    <a:pt x="76" y="155"/>
                  </a:cubicBezTo>
                  <a:lnTo>
                    <a:pt x="27" y="203"/>
                  </a:lnTo>
                  <a:cubicBezTo>
                    <a:pt x="27" y="204"/>
                    <a:pt x="27" y="204"/>
                    <a:pt x="27" y="204"/>
                  </a:cubicBezTo>
                  <a:cubicBezTo>
                    <a:pt x="21" y="200"/>
                    <a:pt x="12" y="200"/>
                    <a:pt x="7" y="206"/>
                  </a:cubicBezTo>
                  <a:cubicBezTo>
                    <a:pt x="0" y="212"/>
                    <a:pt x="0" y="222"/>
                    <a:pt x="7" y="228"/>
                  </a:cubicBezTo>
                  <a:lnTo>
                    <a:pt x="89" y="311"/>
                  </a:lnTo>
                  <a:cubicBezTo>
                    <a:pt x="90" y="311"/>
                    <a:pt x="90" y="311"/>
                    <a:pt x="90" y="312"/>
                  </a:cubicBezTo>
                  <a:lnTo>
                    <a:pt x="149" y="371"/>
                  </a:lnTo>
                  <a:cubicBezTo>
                    <a:pt x="156" y="378"/>
                    <a:pt x="166" y="382"/>
                    <a:pt x="177" y="382"/>
                  </a:cubicBezTo>
                  <a:cubicBezTo>
                    <a:pt x="188" y="382"/>
                    <a:pt x="198" y="378"/>
                    <a:pt x="206" y="370"/>
                  </a:cubicBezTo>
                  <a:lnTo>
                    <a:pt x="370" y="206"/>
                  </a:lnTo>
                  <a:cubicBezTo>
                    <a:pt x="385" y="191"/>
                    <a:pt x="385" y="165"/>
                    <a:pt x="370" y="150"/>
                  </a:cubicBezTo>
                  <a:lnTo>
                    <a:pt x="226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5355" y="1499870"/>
            <a:ext cx="3160395" cy="4916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6880" y="27495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功能痛点分析</a:t>
            </a:r>
            <a:endParaRPr lang="zh-CN" altLang="en-US"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574463" y="1428739"/>
            <a:ext cx="11087523" cy="5059257"/>
            <a:chOff x="2301" y="2822"/>
            <a:chExt cx="15594" cy="7434"/>
          </a:xfrm>
        </p:grpSpPr>
        <p:sp>
          <p:nvSpPr>
            <p:cNvPr id="52" name="折角形 51"/>
            <p:cNvSpPr/>
            <p:nvPr>
              <p:custDataLst>
                <p:tags r:id="rId2"/>
              </p:custDataLst>
            </p:nvPr>
          </p:nvSpPr>
          <p:spPr>
            <a:xfrm>
              <a:off x="2301" y="2822"/>
              <a:ext cx="15594" cy="7435"/>
            </a:xfrm>
            <a:prstGeom prst="foldedCorner">
              <a:avLst>
                <a:gd name="adj" fmla="val 2432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>
              <p:custDataLst>
                <p:tags r:id="rId3"/>
              </p:custDataLst>
            </p:nvPr>
          </p:nvSpPr>
          <p:spPr>
            <a:xfrm>
              <a:off x="3617" y="2822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itle 6"/>
          <p:cNvSpPr txBox="1"/>
          <p:nvPr>
            <p:custDataLst>
              <p:tags r:id="rId4"/>
            </p:custDataLst>
          </p:nvPr>
        </p:nvSpPr>
        <p:spPr>
          <a:xfrm>
            <a:off x="1324610" y="2988945"/>
            <a:ext cx="4887595" cy="44119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en-US" altLang="zh-CN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3.</a:t>
            </a:r>
            <a:r>
              <a:rPr lang="zh-CN" altLang="en-US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故事化体验：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前沿</a:t>
            </a:r>
            <a:r>
              <a:rPr lang="en-US" altLang="zh-CN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AI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文本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大模型（</a:t>
            </a:r>
            <a:r>
              <a:rPr lang="en-US" altLang="zh-CN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deepseek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）生成</a:t>
            </a:r>
            <a:r>
              <a:rPr lang="zh-CN" altLang="en-US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个性化财务故事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，让枯燥的数字变得生动</a:t>
            </a:r>
            <a:endParaRPr lang="en-US" altLang="zh-CN" spc="160" dirty="0">
              <a:solidFill>
                <a:srgbClr val="000000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en-US" altLang="zh-CN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4.</a:t>
            </a:r>
            <a:r>
              <a:rPr lang="zh-CN" altLang="en-US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可视化展示：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前沿</a:t>
            </a:r>
            <a:r>
              <a:rPr lang="en-US" altLang="zh-CN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AI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视觉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大模型（</a:t>
            </a:r>
            <a:r>
              <a:rPr lang="en-US" altLang="zh-CN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Qwen-Image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）实时生成</a:t>
            </a:r>
            <a:r>
              <a:rPr lang="zh-CN" altLang="en-US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故事配图</a:t>
            </a:r>
            <a:r>
              <a:rPr lang="zh-CN" altLang="en-US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，增强沉浸感</a:t>
            </a:r>
            <a:endParaRPr lang="en-US" altLang="zh-CN" spc="160" dirty="0">
              <a:solidFill>
                <a:srgbClr val="000000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endParaRPr lang="zh-CN" altLang="en-US" sz="1400" spc="160" dirty="0">
              <a:solidFill>
                <a:srgbClr val="000000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grpSp>
        <p:nvGrpSpPr>
          <p:cNvPr id="9" name="icon_2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810701" y="2929607"/>
            <a:ext cx="457200" cy="457200"/>
            <a:chOff x="2731" y="2013"/>
            <a:chExt cx="302" cy="302"/>
          </a:xfrm>
          <a:solidFill>
            <a:schemeClr val="accent1"/>
          </a:solidFill>
        </p:grpSpPr>
        <p:sp>
          <p:nvSpPr>
            <p:cNvPr id="10" name="PA-任意多边形 3258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731" y="2013"/>
              <a:ext cx="302" cy="302"/>
            </a:xfrm>
            <a:custGeom>
              <a:avLst/>
              <a:gdLst>
                <a:gd name="T0" fmla="*/ 791 w 791"/>
                <a:gd name="T1" fmla="*/ 176 h 792"/>
                <a:gd name="T2" fmla="*/ 779 w 791"/>
                <a:gd name="T3" fmla="*/ 146 h 792"/>
                <a:gd name="T4" fmla="*/ 649 w 791"/>
                <a:gd name="T5" fmla="*/ 16 h 792"/>
                <a:gd name="T6" fmla="*/ 589 w 791"/>
                <a:gd name="T7" fmla="*/ 16 h 792"/>
                <a:gd name="T8" fmla="*/ 104 w 791"/>
                <a:gd name="T9" fmla="*/ 502 h 792"/>
                <a:gd name="T10" fmla="*/ 104 w 791"/>
                <a:gd name="T11" fmla="*/ 502 h 792"/>
                <a:gd name="T12" fmla="*/ 104 w 791"/>
                <a:gd name="T13" fmla="*/ 502 h 792"/>
                <a:gd name="T14" fmla="*/ 104 w 791"/>
                <a:gd name="T15" fmla="*/ 502 h 792"/>
                <a:gd name="T16" fmla="*/ 94 w 791"/>
                <a:gd name="T17" fmla="*/ 516 h 792"/>
                <a:gd name="T18" fmla="*/ 6 w 791"/>
                <a:gd name="T19" fmla="*/ 734 h 792"/>
                <a:gd name="T20" fmla="*/ 15 w 791"/>
                <a:gd name="T21" fmla="*/ 780 h 792"/>
                <a:gd name="T22" fmla="*/ 45 w 791"/>
                <a:gd name="T23" fmla="*/ 792 h 792"/>
                <a:gd name="T24" fmla="*/ 45 w 791"/>
                <a:gd name="T25" fmla="*/ 792 h 792"/>
                <a:gd name="T26" fmla="*/ 61 w 791"/>
                <a:gd name="T27" fmla="*/ 789 h 792"/>
                <a:gd name="T28" fmla="*/ 279 w 791"/>
                <a:gd name="T29" fmla="*/ 700 h 792"/>
                <a:gd name="T30" fmla="*/ 293 w 791"/>
                <a:gd name="T31" fmla="*/ 691 h 792"/>
                <a:gd name="T32" fmla="*/ 779 w 791"/>
                <a:gd name="T33" fmla="*/ 205 h 792"/>
                <a:gd name="T34" fmla="*/ 791 w 791"/>
                <a:gd name="T35" fmla="*/ 176 h 792"/>
                <a:gd name="T36" fmla="*/ 119 w 791"/>
                <a:gd name="T37" fmla="*/ 540 h 792"/>
                <a:gd name="T38" fmla="*/ 255 w 791"/>
                <a:gd name="T39" fmla="*/ 676 h 792"/>
                <a:gd name="T40" fmla="*/ 97 w 791"/>
                <a:gd name="T41" fmla="*/ 740 h 792"/>
                <a:gd name="T42" fmla="*/ 55 w 791"/>
                <a:gd name="T43" fmla="*/ 698 h 792"/>
                <a:gd name="T44" fmla="*/ 119 w 791"/>
                <a:gd name="T45" fmla="*/ 540 h 792"/>
                <a:gd name="T46" fmla="*/ 756 w 791"/>
                <a:gd name="T47" fmla="*/ 183 h 792"/>
                <a:gd name="T48" fmla="*/ 282 w 791"/>
                <a:gd name="T49" fmla="*/ 657 h 792"/>
                <a:gd name="T50" fmla="*/ 244 w 791"/>
                <a:gd name="T51" fmla="*/ 619 h 792"/>
                <a:gd name="T52" fmla="*/ 247 w 791"/>
                <a:gd name="T53" fmla="*/ 617 h 792"/>
                <a:gd name="T54" fmla="*/ 668 w 791"/>
                <a:gd name="T55" fmla="*/ 197 h 792"/>
                <a:gd name="T56" fmla="*/ 668 w 791"/>
                <a:gd name="T57" fmla="*/ 174 h 792"/>
                <a:gd name="T58" fmla="*/ 645 w 791"/>
                <a:gd name="T59" fmla="*/ 174 h 792"/>
                <a:gd name="T60" fmla="*/ 225 w 791"/>
                <a:gd name="T61" fmla="*/ 594 h 792"/>
                <a:gd name="T62" fmla="*/ 222 w 791"/>
                <a:gd name="T63" fmla="*/ 598 h 792"/>
                <a:gd name="T64" fmla="*/ 138 w 791"/>
                <a:gd name="T65" fmla="*/ 513 h 792"/>
                <a:gd name="T66" fmla="*/ 612 w 791"/>
                <a:gd name="T67" fmla="*/ 38 h 792"/>
                <a:gd name="T68" fmla="*/ 619 w 791"/>
                <a:gd name="T69" fmla="*/ 36 h 792"/>
                <a:gd name="T70" fmla="*/ 626 w 791"/>
                <a:gd name="T71" fmla="*/ 39 h 792"/>
                <a:gd name="T72" fmla="*/ 756 w 791"/>
                <a:gd name="T73" fmla="*/ 169 h 792"/>
                <a:gd name="T74" fmla="*/ 759 w 791"/>
                <a:gd name="T75" fmla="*/ 176 h 792"/>
                <a:gd name="T76" fmla="*/ 756 w 791"/>
                <a:gd name="T77" fmla="*/ 183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1" h="792">
                  <a:moveTo>
                    <a:pt x="791" y="176"/>
                  </a:moveTo>
                  <a:cubicBezTo>
                    <a:pt x="791" y="165"/>
                    <a:pt x="787" y="154"/>
                    <a:pt x="779" y="146"/>
                  </a:cubicBezTo>
                  <a:lnTo>
                    <a:pt x="649" y="16"/>
                  </a:lnTo>
                  <a:cubicBezTo>
                    <a:pt x="633" y="0"/>
                    <a:pt x="605" y="0"/>
                    <a:pt x="589" y="16"/>
                  </a:cubicBez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cubicBezTo>
                    <a:pt x="100" y="506"/>
                    <a:pt x="96" y="510"/>
                    <a:pt x="94" y="516"/>
                  </a:cubicBezTo>
                  <a:lnTo>
                    <a:pt x="6" y="734"/>
                  </a:lnTo>
                  <a:cubicBezTo>
                    <a:pt x="0" y="750"/>
                    <a:pt x="3" y="768"/>
                    <a:pt x="15" y="780"/>
                  </a:cubicBezTo>
                  <a:cubicBezTo>
                    <a:pt x="23" y="787"/>
                    <a:pt x="34" y="792"/>
                    <a:pt x="45" y="792"/>
                  </a:cubicBezTo>
                  <a:cubicBezTo>
                    <a:pt x="45" y="792"/>
                    <a:pt x="45" y="792"/>
                    <a:pt x="45" y="792"/>
                  </a:cubicBezTo>
                  <a:cubicBezTo>
                    <a:pt x="50" y="792"/>
                    <a:pt x="55" y="791"/>
                    <a:pt x="61" y="789"/>
                  </a:cubicBezTo>
                  <a:lnTo>
                    <a:pt x="279" y="700"/>
                  </a:lnTo>
                  <a:cubicBezTo>
                    <a:pt x="285" y="698"/>
                    <a:pt x="289" y="695"/>
                    <a:pt x="293" y="691"/>
                  </a:cubicBezTo>
                  <a:lnTo>
                    <a:pt x="779" y="205"/>
                  </a:lnTo>
                  <a:cubicBezTo>
                    <a:pt x="787" y="197"/>
                    <a:pt x="791" y="187"/>
                    <a:pt x="791" y="176"/>
                  </a:cubicBezTo>
                  <a:close/>
                  <a:moveTo>
                    <a:pt x="119" y="540"/>
                  </a:moveTo>
                  <a:lnTo>
                    <a:pt x="255" y="676"/>
                  </a:lnTo>
                  <a:lnTo>
                    <a:pt x="97" y="740"/>
                  </a:lnTo>
                  <a:lnTo>
                    <a:pt x="55" y="698"/>
                  </a:lnTo>
                  <a:lnTo>
                    <a:pt x="119" y="540"/>
                  </a:lnTo>
                  <a:close/>
                  <a:moveTo>
                    <a:pt x="756" y="183"/>
                  </a:moveTo>
                  <a:lnTo>
                    <a:pt x="282" y="657"/>
                  </a:lnTo>
                  <a:lnTo>
                    <a:pt x="244" y="619"/>
                  </a:lnTo>
                  <a:cubicBezTo>
                    <a:pt x="245" y="619"/>
                    <a:pt x="246" y="618"/>
                    <a:pt x="247" y="617"/>
                  </a:cubicBezTo>
                  <a:lnTo>
                    <a:pt x="668" y="197"/>
                  </a:lnTo>
                  <a:cubicBezTo>
                    <a:pt x="674" y="190"/>
                    <a:pt x="674" y="180"/>
                    <a:pt x="668" y="174"/>
                  </a:cubicBezTo>
                  <a:cubicBezTo>
                    <a:pt x="661" y="168"/>
                    <a:pt x="651" y="168"/>
                    <a:pt x="645" y="174"/>
                  </a:cubicBezTo>
                  <a:lnTo>
                    <a:pt x="225" y="594"/>
                  </a:lnTo>
                  <a:cubicBezTo>
                    <a:pt x="224" y="595"/>
                    <a:pt x="223" y="596"/>
                    <a:pt x="222" y="598"/>
                  </a:cubicBezTo>
                  <a:lnTo>
                    <a:pt x="138" y="513"/>
                  </a:lnTo>
                  <a:lnTo>
                    <a:pt x="612" y="38"/>
                  </a:lnTo>
                  <a:cubicBezTo>
                    <a:pt x="614" y="37"/>
                    <a:pt x="616" y="36"/>
                    <a:pt x="619" y="36"/>
                  </a:cubicBezTo>
                  <a:cubicBezTo>
                    <a:pt x="622" y="36"/>
                    <a:pt x="624" y="37"/>
                    <a:pt x="626" y="39"/>
                  </a:cubicBezTo>
                  <a:lnTo>
                    <a:pt x="756" y="169"/>
                  </a:lnTo>
                  <a:cubicBezTo>
                    <a:pt x="758" y="171"/>
                    <a:pt x="759" y="173"/>
                    <a:pt x="759" y="176"/>
                  </a:cubicBezTo>
                  <a:cubicBezTo>
                    <a:pt x="759" y="178"/>
                    <a:pt x="758" y="181"/>
                    <a:pt x="756" y="1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1" name="PA-任意多边形 3259"/>
            <p:cNvSpPr/>
            <p:nvPr>
              <p:custDataLst>
                <p:tags r:id="rId7"/>
              </p:custDataLst>
            </p:nvPr>
          </p:nvSpPr>
          <p:spPr bwMode="auto">
            <a:xfrm>
              <a:off x="2734" y="2014"/>
              <a:ext cx="147" cy="148"/>
            </a:xfrm>
            <a:custGeom>
              <a:avLst/>
              <a:gdLst>
                <a:gd name="T0" fmla="*/ 158 w 385"/>
                <a:gd name="T1" fmla="*/ 382 h 387"/>
                <a:gd name="T2" fmla="*/ 169 w 385"/>
                <a:gd name="T3" fmla="*/ 387 h 387"/>
                <a:gd name="T4" fmla="*/ 180 w 385"/>
                <a:gd name="T5" fmla="*/ 382 h 387"/>
                <a:gd name="T6" fmla="*/ 180 w 385"/>
                <a:gd name="T7" fmla="*/ 360 h 387"/>
                <a:gd name="T8" fmla="*/ 174 w 385"/>
                <a:gd name="T9" fmla="*/ 353 h 387"/>
                <a:gd name="T10" fmla="*/ 223 w 385"/>
                <a:gd name="T11" fmla="*/ 304 h 387"/>
                <a:gd name="T12" fmla="*/ 223 w 385"/>
                <a:gd name="T13" fmla="*/ 282 h 387"/>
                <a:gd name="T14" fmla="*/ 200 w 385"/>
                <a:gd name="T15" fmla="*/ 282 h 387"/>
                <a:gd name="T16" fmla="*/ 151 w 385"/>
                <a:gd name="T17" fmla="*/ 330 h 387"/>
                <a:gd name="T18" fmla="*/ 106 w 385"/>
                <a:gd name="T19" fmla="*/ 285 h 387"/>
                <a:gd name="T20" fmla="*/ 209 w 385"/>
                <a:gd name="T21" fmla="*/ 182 h 387"/>
                <a:gd name="T22" fmla="*/ 209 w 385"/>
                <a:gd name="T23" fmla="*/ 159 h 387"/>
                <a:gd name="T24" fmla="*/ 186 w 385"/>
                <a:gd name="T25" fmla="*/ 159 h 387"/>
                <a:gd name="T26" fmla="*/ 83 w 385"/>
                <a:gd name="T27" fmla="*/ 262 h 387"/>
                <a:gd name="T28" fmla="*/ 35 w 385"/>
                <a:gd name="T29" fmla="*/ 214 h 387"/>
                <a:gd name="T30" fmla="*/ 32 w 385"/>
                <a:gd name="T31" fmla="*/ 208 h 387"/>
                <a:gd name="T32" fmla="*/ 35 w 385"/>
                <a:gd name="T33" fmla="*/ 203 h 387"/>
                <a:gd name="T34" fmla="*/ 199 w 385"/>
                <a:gd name="T35" fmla="*/ 39 h 387"/>
                <a:gd name="T36" fmla="*/ 210 w 385"/>
                <a:gd name="T37" fmla="*/ 39 h 387"/>
                <a:gd name="T38" fmla="*/ 356 w 385"/>
                <a:gd name="T39" fmla="*/ 185 h 387"/>
                <a:gd name="T40" fmla="*/ 379 w 385"/>
                <a:gd name="T41" fmla="*/ 185 h 387"/>
                <a:gd name="T42" fmla="*/ 379 w 385"/>
                <a:gd name="T43" fmla="*/ 162 h 387"/>
                <a:gd name="T44" fmla="*/ 233 w 385"/>
                <a:gd name="T45" fmla="*/ 16 h 387"/>
                <a:gd name="T46" fmla="*/ 176 w 385"/>
                <a:gd name="T47" fmla="*/ 16 h 387"/>
                <a:gd name="T48" fmla="*/ 12 w 385"/>
                <a:gd name="T49" fmla="*/ 180 h 387"/>
                <a:gd name="T50" fmla="*/ 0 w 385"/>
                <a:gd name="T51" fmla="*/ 208 h 387"/>
                <a:gd name="T52" fmla="*/ 12 w 385"/>
                <a:gd name="T53" fmla="*/ 237 h 387"/>
                <a:gd name="T54" fmla="*/ 158 w 385"/>
                <a:gd name="T55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7">
                  <a:moveTo>
                    <a:pt x="158" y="382"/>
                  </a:moveTo>
                  <a:cubicBezTo>
                    <a:pt x="161" y="386"/>
                    <a:pt x="165" y="387"/>
                    <a:pt x="169" y="387"/>
                  </a:cubicBezTo>
                  <a:cubicBezTo>
                    <a:pt x="173" y="387"/>
                    <a:pt x="177" y="386"/>
                    <a:pt x="180" y="382"/>
                  </a:cubicBezTo>
                  <a:cubicBezTo>
                    <a:pt x="187" y="376"/>
                    <a:pt x="187" y="366"/>
                    <a:pt x="180" y="360"/>
                  </a:cubicBezTo>
                  <a:lnTo>
                    <a:pt x="174" y="353"/>
                  </a:lnTo>
                  <a:lnTo>
                    <a:pt x="223" y="304"/>
                  </a:lnTo>
                  <a:cubicBezTo>
                    <a:pt x="229" y="298"/>
                    <a:pt x="229" y="288"/>
                    <a:pt x="223" y="282"/>
                  </a:cubicBezTo>
                  <a:cubicBezTo>
                    <a:pt x="216" y="275"/>
                    <a:pt x="206" y="275"/>
                    <a:pt x="200" y="282"/>
                  </a:cubicBezTo>
                  <a:lnTo>
                    <a:pt x="151" y="330"/>
                  </a:lnTo>
                  <a:lnTo>
                    <a:pt x="106" y="285"/>
                  </a:lnTo>
                  <a:lnTo>
                    <a:pt x="209" y="182"/>
                  </a:lnTo>
                  <a:cubicBezTo>
                    <a:pt x="215" y="175"/>
                    <a:pt x="215" y="165"/>
                    <a:pt x="209" y="159"/>
                  </a:cubicBezTo>
                  <a:cubicBezTo>
                    <a:pt x="203" y="153"/>
                    <a:pt x="193" y="153"/>
                    <a:pt x="186" y="159"/>
                  </a:cubicBezTo>
                  <a:lnTo>
                    <a:pt x="83" y="262"/>
                  </a:lnTo>
                  <a:lnTo>
                    <a:pt x="35" y="214"/>
                  </a:lnTo>
                  <a:cubicBezTo>
                    <a:pt x="33" y="212"/>
                    <a:pt x="32" y="209"/>
                    <a:pt x="32" y="208"/>
                  </a:cubicBezTo>
                  <a:cubicBezTo>
                    <a:pt x="32" y="207"/>
                    <a:pt x="33" y="205"/>
                    <a:pt x="35" y="203"/>
                  </a:cubicBezTo>
                  <a:lnTo>
                    <a:pt x="199" y="39"/>
                  </a:lnTo>
                  <a:cubicBezTo>
                    <a:pt x="201" y="36"/>
                    <a:pt x="207" y="36"/>
                    <a:pt x="210" y="39"/>
                  </a:cubicBezTo>
                  <a:lnTo>
                    <a:pt x="356" y="185"/>
                  </a:lnTo>
                  <a:cubicBezTo>
                    <a:pt x="363" y="191"/>
                    <a:pt x="373" y="191"/>
                    <a:pt x="379" y="185"/>
                  </a:cubicBezTo>
                  <a:cubicBezTo>
                    <a:pt x="385" y="179"/>
                    <a:pt x="385" y="168"/>
                    <a:pt x="379" y="162"/>
                  </a:cubicBezTo>
                  <a:lnTo>
                    <a:pt x="233" y="16"/>
                  </a:lnTo>
                  <a:cubicBezTo>
                    <a:pt x="217" y="0"/>
                    <a:pt x="191" y="0"/>
                    <a:pt x="176" y="16"/>
                  </a:cubicBezTo>
                  <a:lnTo>
                    <a:pt x="12" y="180"/>
                  </a:lnTo>
                  <a:cubicBezTo>
                    <a:pt x="4" y="187"/>
                    <a:pt x="0" y="197"/>
                    <a:pt x="0" y="208"/>
                  </a:cubicBezTo>
                  <a:cubicBezTo>
                    <a:pt x="0" y="219"/>
                    <a:pt x="4" y="229"/>
                    <a:pt x="12" y="237"/>
                  </a:cubicBezTo>
                  <a:lnTo>
                    <a:pt x="158" y="38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3" name="PA-任意多边形 3260"/>
            <p:cNvSpPr/>
            <p:nvPr>
              <p:custDataLst>
                <p:tags r:id="rId8"/>
              </p:custDataLst>
            </p:nvPr>
          </p:nvSpPr>
          <p:spPr bwMode="auto">
            <a:xfrm>
              <a:off x="2885" y="2167"/>
              <a:ext cx="147" cy="146"/>
            </a:xfrm>
            <a:custGeom>
              <a:avLst/>
              <a:gdLst>
                <a:gd name="T0" fmla="*/ 226 w 385"/>
                <a:gd name="T1" fmla="*/ 6 h 382"/>
                <a:gd name="T2" fmla="*/ 203 w 385"/>
                <a:gd name="T3" fmla="*/ 6 h 382"/>
                <a:gd name="T4" fmla="*/ 203 w 385"/>
                <a:gd name="T5" fmla="*/ 29 h 382"/>
                <a:gd name="T6" fmla="*/ 347 w 385"/>
                <a:gd name="T7" fmla="*/ 172 h 382"/>
                <a:gd name="T8" fmla="*/ 347 w 385"/>
                <a:gd name="T9" fmla="*/ 184 h 382"/>
                <a:gd name="T10" fmla="*/ 183 w 385"/>
                <a:gd name="T11" fmla="*/ 348 h 382"/>
                <a:gd name="T12" fmla="*/ 171 w 385"/>
                <a:gd name="T13" fmla="*/ 348 h 382"/>
                <a:gd name="T14" fmla="*/ 118 w 385"/>
                <a:gd name="T15" fmla="*/ 294 h 382"/>
                <a:gd name="T16" fmla="*/ 222 w 385"/>
                <a:gd name="T17" fmla="*/ 191 h 382"/>
                <a:gd name="T18" fmla="*/ 222 w 385"/>
                <a:gd name="T19" fmla="*/ 168 h 382"/>
                <a:gd name="T20" fmla="*/ 199 w 385"/>
                <a:gd name="T21" fmla="*/ 168 h 382"/>
                <a:gd name="T22" fmla="*/ 95 w 385"/>
                <a:gd name="T23" fmla="*/ 272 h 382"/>
                <a:gd name="T24" fmla="*/ 50 w 385"/>
                <a:gd name="T25" fmla="*/ 226 h 382"/>
                <a:gd name="T26" fmla="*/ 99 w 385"/>
                <a:gd name="T27" fmla="*/ 177 h 382"/>
                <a:gd name="T28" fmla="*/ 99 w 385"/>
                <a:gd name="T29" fmla="*/ 155 h 382"/>
                <a:gd name="T30" fmla="*/ 76 w 385"/>
                <a:gd name="T31" fmla="*/ 155 h 382"/>
                <a:gd name="T32" fmla="*/ 27 w 385"/>
                <a:gd name="T33" fmla="*/ 203 h 382"/>
                <a:gd name="T34" fmla="*/ 27 w 385"/>
                <a:gd name="T35" fmla="*/ 204 h 382"/>
                <a:gd name="T36" fmla="*/ 7 w 385"/>
                <a:gd name="T37" fmla="*/ 206 h 382"/>
                <a:gd name="T38" fmla="*/ 7 w 385"/>
                <a:gd name="T39" fmla="*/ 228 h 382"/>
                <a:gd name="T40" fmla="*/ 89 w 385"/>
                <a:gd name="T41" fmla="*/ 311 h 382"/>
                <a:gd name="T42" fmla="*/ 90 w 385"/>
                <a:gd name="T43" fmla="*/ 312 h 382"/>
                <a:gd name="T44" fmla="*/ 149 w 385"/>
                <a:gd name="T45" fmla="*/ 371 h 382"/>
                <a:gd name="T46" fmla="*/ 177 w 385"/>
                <a:gd name="T47" fmla="*/ 382 h 382"/>
                <a:gd name="T48" fmla="*/ 206 w 385"/>
                <a:gd name="T49" fmla="*/ 370 h 382"/>
                <a:gd name="T50" fmla="*/ 370 w 385"/>
                <a:gd name="T51" fmla="*/ 206 h 382"/>
                <a:gd name="T52" fmla="*/ 370 w 385"/>
                <a:gd name="T53" fmla="*/ 150 h 382"/>
                <a:gd name="T54" fmla="*/ 226 w 385"/>
                <a:gd name="T55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2">
                  <a:moveTo>
                    <a:pt x="226" y="6"/>
                  </a:moveTo>
                  <a:cubicBezTo>
                    <a:pt x="220" y="0"/>
                    <a:pt x="209" y="0"/>
                    <a:pt x="203" y="6"/>
                  </a:cubicBezTo>
                  <a:cubicBezTo>
                    <a:pt x="197" y="12"/>
                    <a:pt x="197" y="22"/>
                    <a:pt x="203" y="29"/>
                  </a:cubicBezTo>
                  <a:lnTo>
                    <a:pt x="347" y="172"/>
                  </a:lnTo>
                  <a:cubicBezTo>
                    <a:pt x="350" y="176"/>
                    <a:pt x="350" y="181"/>
                    <a:pt x="347" y="184"/>
                  </a:cubicBezTo>
                  <a:lnTo>
                    <a:pt x="183" y="348"/>
                  </a:lnTo>
                  <a:cubicBezTo>
                    <a:pt x="180" y="351"/>
                    <a:pt x="174" y="351"/>
                    <a:pt x="171" y="348"/>
                  </a:cubicBezTo>
                  <a:lnTo>
                    <a:pt x="118" y="294"/>
                  </a:lnTo>
                  <a:lnTo>
                    <a:pt x="222" y="191"/>
                  </a:lnTo>
                  <a:cubicBezTo>
                    <a:pt x="228" y="185"/>
                    <a:pt x="228" y="175"/>
                    <a:pt x="222" y="168"/>
                  </a:cubicBezTo>
                  <a:cubicBezTo>
                    <a:pt x="215" y="162"/>
                    <a:pt x="205" y="162"/>
                    <a:pt x="199" y="168"/>
                  </a:cubicBezTo>
                  <a:lnTo>
                    <a:pt x="95" y="272"/>
                  </a:lnTo>
                  <a:lnTo>
                    <a:pt x="50" y="226"/>
                  </a:lnTo>
                  <a:lnTo>
                    <a:pt x="99" y="177"/>
                  </a:lnTo>
                  <a:cubicBezTo>
                    <a:pt x="105" y="171"/>
                    <a:pt x="105" y="161"/>
                    <a:pt x="99" y="155"/>
                  </a:cubicBezTo>
                  <a:cubicBezTo>
                    <a:pt x="93" y="148"/>
                    <a:pt x="82" y="148"/>
                    <a:pt x="76" y="155"/>
                  </a:cubicBezTo>
                  <a:lnTo>
                    <a:pt x="27" y="203"/>
                  </a:lnTo>
                  <a:cubicBezTo>
                    <a:pt x="27" y="204"/>
                    <a:pt x="27" y="204"/>
                    <a:pt x="27" y="204"/>
                  </a:cubicBezTo>
                  <a:cubicBezTo>
                    <a:pt x="21" y="200"/>
                    <a:pt x="12" y="200"/>
                    <a:pt x="7" y="206"/>
                  </a:cubicBezTo>
                  <a:cubicBezTo>
                    <a:pt x="0" y="212"/>
                    <a:pt x="0" y="222"/>
                    <a:pt x="7" y="228"/>
                  </a:cubicBezTo>
                  <a:lnTo>
                    <a:pt x="89" y="311"/>
                  </a:lnTo>
                  <a:cubicBezTo>
                    <a:pt x="90" y="311"/>
                    <a:pt x="90" y="311"/>
                    <a:pt x="90" y="312"/>
                  </a:cubicBezTo>
                  <a:lnTo>
                    <a:pt x="149" y="371"/>
                  </a:lnTo>
                  <a:cubicBezTo>
                    <a:pt x="156" y="378"/>
                    <a:pt x="166" y="382"/>
                    <a:pt x="177" y="382"/>
                  </a:cubicBezTo>
                  <a:cubicBezTo>
                    <a:pt x="188" y="382"/>
                    <a:pt x="198" y="378"/>
                    <a:pt x="206" y="370"/>
                  </a:cubicBezTo>
                  <a:lnTo>
                    <a:pt x="370" y="206"/>
                  </a:lnTo>
                  <a:cubicBezTo>
                    <a:pt x="385" y="191"/>
                    <a:pt x="385" y="165"/>
                    <a:pt x="370" y="150"/>
                  </a:cubicBezTo>
                  <a:lnTo>
                    <a:pt x="226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理财故事第2章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2205" y="1427480"/>
            <a:ext cx="2738120" cy="5060315"/>
          </a:xfrm>
          <a:prstGeom prst="rect">
            <a:avLst/>
          </a:prstGeom>
        </p:spPr>
      </p:pic>
      <p:pic>
        <p:nvPicPr>
          <p:cNvPr id="4" name="图片 3" descr="理财故事第5章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0325" y="1428115"/>
            <a:ext cx="2711450" cy="50596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36880" y="27495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bg1"/>
                </a:solidFill>
                <a:latin typeface="HarmonyOS Sans SC Bold" panose="00000500000000000000" charset="-122"/>
                <a:ea typeface="HarmonyOS Sans SC Bold" panose="00000500000000000000" charset="-122"/>
              </a:rPr>
              <a:t>功能痛点分析</a:t>
            </a:r>
            <a:endParaRPr lang="zh-CN" altLang="en-US">
              <a:latin typeface="HarmonyOS Sans SC Bold" panose="00000500000000000000" charset="-122"/>
              <a:ea typeface="HarmonyOS Sans SC Bold" panose="00000500000000000000" charset="-122"/>
            </a:endParaRPr>
          </a:p>
        </p:txBody>
      </p: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574463" y="1428739"/>
            <a:ext cx="11087523" cy="5059257"/>
            <a:chOff x="2301" y="2822"/>
            <a:chExt cx="15594" cy="7434"/>
          </a:xfrm>
        </p:grpSpPr>
        <p:sp>
          <p:nvSpPr>
            <p:cNvPr id="52" name="折角形 51"/>
            <p:cNvSpPr/>
            <p:nvPr>
              <p:custDataLst>
                <p:tags r:id="rId2"/>
              </p:custDataLst>
            </p:nvPr>
          </p:nvSpPr>
          <p:spPr>
            <a:xfrm>
              <a:off x="2301" y="2822"/>
              <a:ext cx="15594" cy="7435"/>
            </a:xfrm>
            <a:prstGeom prst="foldedCorner">
              <a:avLst>
                <a:gd name="adj" fmla="val 24325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>
              <p:custDataLst>
                <p:tags r:id="rId3"/>
              </p:custDataLst>
            </p:nvPr>
          </p:nvSpPr>
          <p:spPr>
            <a:xfrm>
              <a:off x="3617" y="2822"/>
              <a:ext cx="729" cy="1047"/>
            </a:xfrm>
            <a:custGeom>
              <a:avLst/>
              <a:gdLst>
                <a:gd name="connsiteX0" fmla="*/ 0 w 1500"/>
                <a:gd name="connsiteY0" fmla="*/ 0 h 1449"/>
                <a:gd name="connsiteX1" fmla="*/ 1500 w 1500"/>
                <a:gd name="connsiteY1" fmla="*/ 0 h 1449"/>
                <a:gd name="connsiteX2" fmla="*/ 1500 w 1500"/>
                <a:gd name="connsiteY2" fmla="*/ 1449 h 1449"/>
                <a:gd name="connsiteX3" fmla="*/ 768 w 1500"/>
                <a:gd name="connsiteY3" fmla="*/ 1098 h 1449"/>
                <a:gd name="connsiteX4" fmla="*/ 0 w 1500"/>
                <a:gd name="connsiteY4" fmla="*/ 1449 h 1449"/>
                <a:gd name="connsiteX5" fmla="*/ 0 w 1500"/>
                <a:gd name="connsiteY5" fmla="*/ 0 h 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0" h="1449">
                  <a:moveTo>
                    <a:pt x="0" y="0"/>
                  </a:moveTo>
                  <a:lnTo>
                    <a:pt x="1500" y="0"/>
                  </a:lnTo>
                  <a:lnTo>
                    <a:pt x="1500" y="1449"/>
                  </a:lnTo>
                  <a:lnTo>
                    <a:pt x="768" y="1098"/>
                  </a:lnTo>
                  <a:lnTo>
                    <a:pt x="0" y="1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itle 6"/>
          <p:cNvSpPr txBox="1"/>
          <p:nvPr>
            <p:custDataLst>
              <p:tags r:id="rId4"/>
            </p:custDataLst>
          </p:nvPr>
        </p:nvSpPr>
        <p:spPr>
          <a:xfrm>
            <a:off x="1689100" y="2921000"/>
            <a:ext cx="4847590" cy="44119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en-US" altLang="zh-CN" sz="1800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5.</a:t>
            </a:r>
            <a:r>
              <a:rPr lang="zh-CN" altLang="en-US" sz="1800" spc="160" dirty="0">
                <a:solidFill>
                  <a:srgbClr val="C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方言语音交互：</a:t>
            </a:r>
            <a:endParaRPr lang="zh-CN" altLang="en-US" sz="1800" spc="160" dirty="0">
              <a:solidFill>
                <a:srgbClr val="C00000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r>
              <a:rPr lang="zh-CN" altLang="en-US" sz="1800" spc="160" dirty="0">
                <a:solidFill>
                  <a:schemeClr val="tx1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语音大模型</a:t>
            </a:r>
            <a:r>
              <a:rPr lang="en-US" altLang="zh-CN" sz="1800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Qwen3-TTS</a:t>
            </a:r>
            <a:r>
              <a:rPr lang="zh-CN" altLang="en-US" sz="1800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支持普通话和各种</a:t>
            </a:r>
            <a:r>
              <a:rPr lang="zh-CN" altLang="en-US" sz="1800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方言，</a:t>
            </a:r>
            <a:r>
              <a:rPr lang="zh-CN" altLang="en-US" sz="1800" spc="160" dirty="0">
                <a:solidFill>
                  <a:schemeClr val="bg2">
                    <a:lumMod val="10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而且支持</a:t>
            </a:r>
            <a:r>
              <a:rPr lang="zh-CN" altLang="en-US" sz="1800" spc="160" dirty="0">
                <a:solidFill>
                  <a:srgbClr val="0070C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多音色</a:t>
            </a:r>
            <a:r>
              <a:rPr lang="zh-CN" altLang="en-US" sz="1800" spc="160" dirty="0">
                <a:solidFill>
                  <a:schemeClr val="bg2">
                    <a:lumMod val="10000"/>
                  </a:schemeClr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（不同性别和年龄）</a:t>
            </a:r>
            <a:r>
              <a:rPr lang="zh-CN" altLang="en-US" sz="1800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，智能客服提供</a:t>
            </a:r>
            <a:r>
              <a:rPr lang="en-US" altLang="zh-CN" sz="1800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24</a:t>
            </a:r>
            <a:r>
              <a:rPr lang="zh-CN" altLang="en-US" sz="1800" spc="160" dirty="0">
                <a:solidFill>
                  <a:srgbClr val="000000"/>
                </a:solidFill>
                <a:uFillTx/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小时理财咨询</a:t>
            </a:r>
            <a:endParaRPr lang="en-US" altLang="zh-CN" sz="1800" spc="160" dirty="0">
              <a:solidFill>
                <a:srgbClr val="000000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  <a:p>
            <a:pPr lvl="0" indent="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None/>
            </a:pPr>
            <a:endParaRPr lang="en-US" altLang="zh-CN" sz="1800" spc="160" dirty="0">
              <a:solidFill>
                <a:srgbClr val="000000"/>
              </a:solidFill>
              <a:uFillTx/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grpSp>
        <p:nvGrpSpPr>
          <p:cNvPr id="9" name="icon_2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1063431" y="2919447"/>
            <a:ext cx="457200" cy="457200"/>
            <a:chOff x="2731" y="2013"/>
            <a:chExt cx="302" cy="302"/>
          </a:xfrm>
          <a:solidFill>
            <a:schemeClr val="accent1"/>
          </a:solidFill>
        </p:grpSpPr>
        <p:sp>
          <p:nvSpPr>
            <p:cNvPr id="10" name="PA-任意多边形 3258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731" y="2013"/>
              <a:ext cx="302" cy="302"/>
            </a:xfrm>
            <a:custGeom>
              <a:avLst/>
              <a:gdLst>
                <a:gd name="T0" fmla="*/ 791 w 791"/>
                <a:gd name="T1" fmla="*/ 176 h 792"/>
                <a:gd name="T2" fmla="*/ 779 w 791"/>
                <a:gd name="T3" fmla="*/ 146 h 792"/>
                <a:gd name="T4" fmla="*/ 649 w 791"/>
                <a:gd name="T5" fmla="*/ 16 h 792"/>
                <a:gd name="T6" fmla="*/ 589 w 791"/>
                <a:gd name="T7" fmla="*/ 16 h 792"/>
                <a:gd name="T8" fmla="*/ 104 w 791"/>
                <a:gd name="T9" fmla="*/ 502 h 792"/>
                <a:gd name="T10" fmla="*/ 104 w 791"/>
                <a:gd name="T11" fmla="*/ 502 h 792"/>
                <a:gd name="T12" fmla="*/ 104 w 791"/>
                <a:gd name="T13" fmla="*/ 502 h 792"/>
                <a:gd name="T14" fmla="*/ 104 w 791"/>
                <a:gd name="T15" fmla="*/ 502 h 792"/>
                <a:gd name="T16" fmla="*/ 94 w 791"/>
                <a:gd name="T17" fmla="*/ 516 h 792"/>
                <a:gd name="T18" fmla="*/ 6 w 791"/>
                <a:gd name="T19" fmla="*/ 734 h 792"/>
                <a:gd name="T20" fmla="*/ 15 w 791"/>
                <a:gd name="T21" fmla="*/ 780 h 792"/>
                <a:gd name="T22" fmla="*/ 45 w 791"/>
                <a:gd name="T23" fmla="*/ 792 h 792"/>
                <a:gd name="T24" fmla="*/ 45 w 791"/>
                <a:gd name="T25" fmla="*/ 792 h 792"/>
                <a:gd name="T26" fmla="*/ 61 w 791"/>
                <a:gd name="T27" fmla="*/ 789 h 792"/>
                <a:gd name="T28" fmla="*/ 279 w 791"/>
                <a:gd name="T29" fmla="*/ 700 h 792"/>
                <a:gd name="T30" fmla="*/ 293 w 791"/>
                <a:gd name="T31" fmla="*/ 691 h 792"/>
                <a:gd name="T32" fmla="*/ 779 w 791"/>
                <a:gd name="T33" fmla="*/ 205 h 792"/>
                <a:gd name="T34" fmla="*/ 791 w 791"/>
                <a:gd name="T35" fmla="*/ 176 h 792"/>
                <a:gd name="T36" fmla="*/ 119 w 791"/>
                <a:gd name="T37" fmla="*/ 540 h 792"/>
                <a:gd name="T38" fmla="*/ 255 w 791"/>
                <a:gd name="T39" fmla="*/ 676 h 792"/>
                <a:gd name="T40" fmla="*/ 97 w 791"/>
                <a:gd name="T41" fmla="*/ 740 h 792"/>
                <a:gd name="T42" fmla="*/ 55 w 791"/>
                <a:gd name="T43" fmla="*/ 698 h 792"/>
                <a:gd name="T44" fmla="*/ 119 w 791"/>
                <a:gd name="T45" fmla="*/ 540 h 792"/>
                <a:gd name="T46" fmla="*/ 756 w 791"/>
                <a:gd name="T47" fmla="*/ 183 h 792"/>
                <a:gd name="T48" fmla="*/ 282 w 791"/>
                <a:gd name="T49" fmla="*/ 657 h 792"/>
                <a:gd name="T50" fmla="*/ 244 w 791"/>
                <a:gd name="T51" fmla="*/ 619 h 792"/>
                <a:gd name="T52" fmla="*/ 247 w 791"/>
                <a:gd name="T53" fmla="*/ 617 h 792"/>
                <a:gd name="T54" fmla="*/ 668 w 791"/>
                <a:gd name="T55" fmla="*/ 197 h 792"/>
                <a:gd name="T56" fmla="*/ 668 w 791"/>
                <a:gd name="T57" fmla="*/ 174 h 792"/>
                <a:gd name="T58" fmla="*/ 645 w 791"/>
                <a:gd name="T59" fmla="*/ 174 h 792"/>
                <a:gd name="T60" fmla="*/ 225 w 791"/>
                <a:gd name="T61" fmla="*/ 594 h 792"/>
                <a:gd name="T62" fmla="*/ 222 w 791"/>
                <a:gd name="T63" fmla="*/ 598 h 792"/>
                <a:gd name="T64" fmla="*/ 138 w 791"/>
                <a:gd name="T65" fmla="*/ 513 h 792"/>
                <a:gd name="T66" fmla="*/ 612 w 791"/>
                <a:gd name="T67" fmla="*/ 38 h 792"/>
                <a:gd name="T68" fmla="*/ 619 w 791"/>
                <a:gd name="T69" fmla="*/ 36 h 792"/>
                <a:gd name="T70" fmla="*/ 626 w 791"/>
                <a:gd name="T71" fmla="*/ 39 h 792"/>
                <a:gd name="T72" fmla="*/ 756 w 791"/>
                <a:gd name="T73" fmla="*/ 169 h 792"/>
                <a:gd name="T74" fmla="*/ 759 w 791"/>
                <a:gd name="T75" fmla="*/ 176 h 792"/>
                <a:gd name="T76" fmla="*/ 756 w 791"/>
                <a:gd name="T77" fmla="*/ 183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1" h="792">
                  <a:moveTo>
                    <a:pt x="791" y="176"/>
                  </a:moveTo>
                  <a:cubicBezTo>
                    <a:pt x="791" y="165"/>
                    <a:pt x="787" y="154"/>
                    <a:pt x="779" y="146"/>
                  </a:cubicBezTo>
                  <a:lnTo>
                    <a:pt x="649" y="16"/>
                  </a:lnTo>
                  <a:cubicBezTo>
                    <a:pt x="633" y="0"/>
                    <a:pt x="605" y="0"/>
                    <a:pt x="589" y="16"/>
                  </a:cubicBez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lnTo>
                    <a:pt x="104" y="502"/>
                  </a:lnTo>
                  <a:cubicBezTo>
                    <a:pt x="100" y="506"/>
                    <a:pt x="96" y="510"/>
                    <a:pt x="94" y="516"/>
                  </a:cubicBezTo>
                  <a:lnTo>
                    <a:pt x="6" y="734"/>
                  </a:lnTo>
                  <a:cubicBezTo>
                    <a:pt x="0" y="750"/>
                    <a:pt x="3" y="768"/>
                    <a:pt x="15" y="780"/>
                  </a:cubicBezTo>
                  <a:cubicBezTo>
                    <a:pt x="23" y="787"/>
                    <a:pt x="34" y="792"/>
                    <a:pt x="45" y="792"/>
                  </a:cubicBezTo>
                  <a:cubicBezTo>
                    <a:pt x="45" y="792"/>
                    <a:pt x="45" y="792"/>
                    <a:pt x="45" y="792"/>
                  </a:cubicBezTo>
                  <a:cubicBezTo>
                    <a:pt x="50" y="792"/>
                    <a:pt x="55" y="791"/>
                    <a:pt x="61" y="789"/>
                  </a:cubicBezTo>
                  <a:lnTo>
                    <a:pt x="279" y="700"/>
                  </a:lnTo>
                  <a:cubicBezTo>
                    <a:pt x="285" y="698"/>
                    <a:pt x="289" y="695"/>
                    <a:pt x="293" y="691"/>
                  </a:cubicBezTo>
                  <a:lnTo>
                    <a:pt x="779" y="205"/>
                  </a:lnTo>
                  <a:cubicBezTo>
                    <a:pt x="787" y="197"/>
                    <a:pt x="791" y="187"/>
                    <a:pt x="791" y="176"/>
                  </a:cubicBezTo>
                  <a:close/>
                  <a:moveTo>
                    <a:pt x="119" y="540"/>
                  </a:moveTo>
                  <a:lnTo>
                    <a:pt x="255" y="676"/>
                  </a:lnTo>
                  <a:lnTo>
                    <a:pt x="97" y="740"/>
                  </a:lnTo>
                  <a:lnTo>
                    <a:pt x="55" y="698"/>
                  </a:lnTo>
                  <a:lnTo>
                    <a:pt x="119" y="540"/>
                  </a:lnTo>
                  <a:close/>
                  <a:moveTo>
                    <a:pt x="756" y="183"/>
                  </a:moveTo>
                  <a:lnTo>
                    <a:pt x="282" y="657"/>
                  </a:lnTo>
                  <a:lnTo>
                    <a:pt x="244" y="619"/>
                  </a:lnTo>
                  <a:cubicBezTo>
                    <a:pt x="245" y="619"/>
                    <a:pt x="246" y="618"/>
                    <a:pt x="247" y="617"/>
                  </a:cubicBezTo>
                  <a:lnTo>
                    <a:pt x="668" y="197"/>
                  </a:lnTo>
                  <a:cubicBezTo>
                    <a:pt x="674" y="190"/>
                    <a:pt x="674" y="180"/>
                    <a:pt x="668" y="174"/>
                  </a:cubicBezTo>
                  <a:cubicBezTo>
                    <a:pt x="661" y="168"/>
                    <a:pt x="651" y="168"/>
                    <a:pt x="645" y="174"/>
                  </a:cubicBezTo>
                  <a:lnTo>
                    <a:pt x="225" y="594"/>
                  </a:lnTo>
                  <a:cubicBezTo>
                    <a:pt x="224" y="595"/>
                    <a:pt x="223" y="596"/>
                    <a:pt x="222" y="598"/>
                  </a:cubicBezTo>
                  <a:lnTo>
                    <a:pt x="138" y="513"/>
                  </a:lnTo>
                  <a:lnTo>
                    <a:pt x="612" y="38"/>
                  </a:lnTo>
                  <a:cubicBezTo>
                    <a:pt x="614" y="37"/>
                    <a:pt x="616" y="36"/>
                    <a:pt x="619" y="36"/>
                  </a:cubicBezTo>
                  <a:cubicBezTo>
                    <a:pt x="622" y="36"/>
                    <a:pt x="624" y="37"/>
                    <a:pt x="626" y="39"/>
                  </a:cubicBezTo>
                  <a:lnTo>
                    <a:pt x="756" y="169"/>
                  </a:lnTo>
                  <a:cubicBezTo>
                    <a:pt x="758" y="171"/>
                    <a:pt x="759" y="173"/>
                    <a:pt x="759" y="176"/>
                  </a:cubicBezTo>
                  <a:cubicBezTo>
                    <a:pt x="759" y="178"/>
                    <a:pt x="758" y="181"/>
                    <a:pt x="756" y="1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1" name="PA-任意多边形 3259"/>
            <p:cNvSpPr/>
            <p:nvPr>
              <p:custDataLst>
                <p:tags r:id="rId7"/>
              </p:custDataLst>
            </p:nvPr>
          </p:nvSpPr>
          <p:spPr bwMode="auto">
            <a:xfrm>
              <a:off x="2734" y="2014"/>
              <a:ext cx="147" cy="148"/>
            </a:xfrm>
            <a:custGeom>
              <a:avLst/>
              <a:gdLst>
                <a:gd name="T0" fmla="*/ 158 w 385"/>
                <a:gd name="T1" fmla="*/ 382 h 387"/>
                <a:gd name="T2" fmla="*/ 169 w 385"/>
                <a:gd name="T3" fmla="*/ 387 h 387"/>
                <a:gd name="T4" fmla="*/ 180 w 385"/>
                <a:gd name="T5" fmla="*/ 382 h 387"/>
                <a:gd name="T6" fmla="*/ 180 w 385"/>
                <a:gd name="T7" fmla="*/ 360 h 387"/>
                <a:gd name="T8" fmla="*/ 174 w 385"/>
                <a:gd name="T9" fmla="*/ 353 h 387"/>
                <a:gd name="T10" fmla="*/ 223 w 385"/>
                <a:gd name="T11" fmla="*/ 304 h 387"/>
                <a:gd name="T12" fmla="*/ 223 w 385"/>
                <a:gd name="T13" fmla="*/ 282 h 387"/>
                <a:gd name="T14" fmla="*/ 200 w 385"/>
                <a:gd name="T15" fmla="*/ 282 h 387"/>
                <a:gd name="T16" fmla="*/ 151 w 385"/>
                <a:gd name="T17" fmla="*/ 330 h 387"/>
                <a:gd name="T18" fmla="*/ 106 w 385"/>
                <a:gd name="T19" fmla="*/ 285 h 387"/>
                <a:gd name="T20" fmla="*/ 209 w 385"/>
                <a:gd name="T21" fmla="*/ 182 h 387"/>
                <a:gd name="T22" fmla="*/ 209 w 385"/>
                <a:gd name="T23" fmla="*/ 159 h 387"/>
                <a:gd name="T24" fmla="*/ 186 w 385"/>
                <a:gd name="T25" fmla="*/ 159 h 387"/>
                <a:gd name="T26" fmla="*/ 83 w 385"/>
                <a:gd name="T27" fmla="*/ 262 h 387"/>
                <a:gd name="T28" fmla="*/ 35 w 385"/>
                <a:gd name="T29" fmla="*/ 214 h 387"/>
                <a:gd name="T30" fmla="*/ 32 w 385"/>
                <a:gd name="T31" fmla="*/ 208 h 387"/>
                <a:gd name="T32" fmla="*/ 35 w 385"/>
                <a:gd name="T33" fmla="*/ 203 h 387"/>
                <a:gd name="T34" fmla="*/ 199 w 385"/>
                <a:gd name="T35" fmla="*/ 39 h 387"/>
                <a:gd name="T36" fmla="*/ 210 w 385"/>
                <a:gd name="T37" fmla="*/ 39 h 387"/>
                <a:gd name="T38" fmla="*/ 356 w 385"/>
                <a:gd name="T39" fmla="*/ 185 h 387"/>
                <a:gd name="T40" fmla="*/ 379 w 385"/>
                <a:gd name="T41" fmla="*/ 185 h 387"/>
                <a:gd name="T42" fmla="*/ 379 w 385"/>
                <a:gd name="T43" fmla="*/ 162 h 387"/>
                <a:gd name="T44" fmla="*/ 233 w 385"/>
                <a:gd name="T45" fmla="*/ 16 h 387"/>
                <a:gd name="T46" fmla="*/ 176 w 385"/>
                <a:gd name="T47" fmla="*/ 16 h 387"/>
                <a:gd name="T48" fmla="*/ 12 w 385"/>
                <a:gd name="T49" fmla="*/ 180 h 387"/>
                <a:gd name="T50" fmla="*/ 0 w 385"/>
                <a:gd name="T51" fmla="*/ 208 h 387"/>
                <a:gd name="T52" fmla="*/ 12 w 385"/>
                <a:gd name="T53" fmla="*/ 237 h 387"/>
                <a:gd name="T54" fmla="*/ 158 w 385"/>
                <a:gd name="T55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7">
                  <a:moveTo>
                    <a:pt x="158" y="382"/>
                  </a:moveTo>
                  <a:cubicBezTo>
                    <a:pt x="161" y="386"/>
                    <a:pt x="165" y="387"/>
                    <a:pt x="169" y="387"/>
                  </a:cubicBezTo>
                  <a:cubicBezTo>
                    <a:pt x="173" y="387"/>
                    <a:pt x="177" y="386"/>
                    <a:pt x="180" y="382"/>
                  </a:cubicBezTo>
                  <a:cubicBezTo>
                    <a:pt x="187" y="376"/>
                    <a:pt x="187" y="366"/>
                    <a:pt x="180" y="360"/>
                  </a:cubicBezTo>
                  <a:lnTo>
                    <a:pt x="174" y="353"/>
                  </a:lnTo>
                  <a:lnTo>
                    <a:pt x="223" y="304"/>
                  </a:lnTo>
                  <a:cubicBezTo>
                    <a:pt x="229" y="298"/>
                    <a:pt x="229" y="288"/>
                    <a:pt x="223" y="282"/>
                  </a:cubicBezTo>
                  <a:cubicBezTo>
                    <a:pt x="216" y="275"/>
                    <a:pt x="206" y="275"/>
                    <a:pt x="200" y="282"/>
                  </a:cubicBezTo>
                  <a:lnTo>
                    <a:pt x="151" y="330"/>
                  </a:lnTo>
                  <a:lnTo>
                    <a:pt x="106" y="285"/>
                  </a:lnTo>
                  <a:lnTo>
                    <a:pt x="209" y="182"/>
                  </a:lnTo>
                  <a:cubicBezTo>
                    <a:pt x="215" y="175"/>
                    <a:pt x="215" y="165"/>
                    <a:pt x="209" y="159"/>
                  </a:cubicBezTo>
                  <a:cubicBezTo>
                    <a:pt x="203" y="153"/>
                    <a:pt x="193" y="153"/>
                    <a:pt x="186" y="159"/>
                  </a:cubicBezTo>
                  <a:lnTo>
                    <a:pt x="83" y="262"/>
                  </a:lnTo>
                  <a:lnTo>
                    <a:pt x="35" y="214"/>
                  </a:lnTo>
                  <a:cubicBezTo>
                    <a:pt x="33" y="212"/>
                    <a:pt x="32" y="209"/>
                    <a:pt x="32" y="208"/>
                  </a:cubicBezTo>
                  <a:cubicBezTo>
                    <a:pt x="32" y="207"/>
                    <a:pt x="33" y="205"/>
                    <a:pt x="35" y="203"/>
                  </a:cubicBezTo>
                  <a:lnTo>
                    <a:pt x="199" y="39"/>
                  </a:lnTo>
                  <a:cubicBezTo>
                    <a:pt x="201" y="36"/>
                    <a:pt x="207" y="36"/>
                    <a:pt x="210" y="39"/>
                  </a:cubicBezTo>
                  <a:lnTo>
                    <a:pt x="356" y="185"/>
                  </a:lnTo>
                  <a:cubicBezTo>
                    <a:pt x="363" y="191"/>
                    <a:pt x="373" y="191"/>
                    <a:pt x="379" y="185"/>
                  </a:cubicBezTo>
                  <a:cubicBezTo>
                    <a:pt x="385" y="179"/>
                    <a:pt x="385" y="168"/>
                    <a:pt x="379" y="162"/>
                  </a:cubicBezTo>
                  <a:lnTo>
                    <a:pt x="233" y="16"/>
                  </a:lnTo>
                  <a:cubicBezTo>
                    <a:pt x="217" y="0"/>
                    <a:pt x="191" y="0"/>
                    <a:pt x="176" y="16"/>
                  </a:cubicBezTo>
                  <a:lnTo>
                    <a:pt x="12" y="180"/>
                  </a:lnTo>
                  <a:cubicBezTo>
                    <a:pt x="4" y="187"/>
                    <a:pt x="0" y="197"/>
                    <a:pt x="0" y="208"/>
                  </a:cubicBezTo>
                  <a:cubicBezTo>
                    <a:pt x="0" y="219"/>
                    <a:pt x="4" y="229"/>
                    <a:pt x="12" y="237"/>
                  </a:cubicBezTo>
                  <a:lnTo>
                    <a:pt x="158" y="38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  <p:sp>
          <p:nvSpPr>
            <p:cNvPr id="13" name="PA-任意多边形 3260"/>
            <p:cNvSpPr/>
            <p:nvPr>
              <p:custDataLst>
                <p:tags r:id="rId8"/>
              </p:custDataLst>
            </p:nvPr>
          </p:nvSpPr>
          <p:spPr bwMode="auto">
            <a:xfrm>
              <a:off x="2885" y="2167"/>
              <a:ext cx="147" cy="146"/>
            </a:xfrm>
            <a:custGeom>
              <a:avLst/>
              <a:gdLst>
                <a:gd name="T0" fmla="*/ 226 w 385"/>
                <a:gd name="T1" fmla="*/ 6 h 382"/>
                <a:gd name="T2" fmla="*/ 203 w 385"/>
                <a:gd name="T3" fmla="*/ 6 h 382"/>
                <a:gd name="T4" fmla="*/ 203 w 385"/>
                <a:gd name="T5" fmla="*/ 29 h 382"/>
                <a:gd name="T6" fmla="*/ 347 w 385"/>
                <a:gd name="T7" fmla="*/ 172 h 382"/>
                <a:gd name="T8" fmla="*/ 347 w 385"/>
                <a:gd name="T9" fmla="*/ 184 h 382"/>
                <a:gd name="T10" fmla="*/ 183 w 385"/>
                <a:gd name="T11" fmla="*/ 348 h 382"/>
                <a:gd name="T12" fmla="*/ 171 w 385"/>
                <a:gd name="T13" fmla="*/ 348 h 382"/>
                <a:gd name="T14" fmla="*/ 118 w 385"/>
                <a:gd name="T15" fmla="*/ 294 h 382"/>
                <a:gd name="T16" fmla="*/ 222 w 385"/>
                <a:gd name="T17" fmla="*/ 191 h 382"/>
                <a:gd name="T18" fmla="*/ 222 w 385"/>
                <a:gd name="T19" fmla="*/ 168 h 382"/>
                <a:gd name="T20" fmla="*/ 199 w 385"/>
                <a:gd name="T21" fmla="*/ 168 h 382"/>
                <a:gd name="T22" fmla="*/ 95 w 385"/>
                <a:gd name="T23" fmla="*/ 272 h 382"/>
                <a:gd name="T24" fmla="*/ 50 w 385"/>
                <a:gd name="T25" fmla="*/ 226 h 382"/>
                <a:gd name="T26" fmla="*/ 99 w 385"/>
                <a:gd name="T27" fmla="*/ 177 h 382"/>
                <a:gd name="T28" fmla="*/ 99 w 385"/>
                <a:gd name="T29" fmla="*/ 155 h 382"/>
                <a:gd name="T30" fmla="*/ 76 w 385"/>
                <a:gd name="T31" fmla="*/ 155 h 382"/>
                <a:gd name="T32" fmla="*/ 27 w 385"/>
                <a:gd name="T33" fmla="*/ 203 h 382"/>
                <a:gd name="T34" fmla="*/ 27 w 385"/>
                <a:gd name="T35" fmla="*/ 204 h 382"/>
                <a:gd name="T36" fmla="*/ 7 w 385"/>
                <a:gd name="T37" fmla="*/ 206 h 382"/>
                <a:gd name="T38" fmla="*/ 7 w 385"/>
                <a:gd name="T39" fmla="*/ 228 h 382"/>
                <a:gd name="T40" fmla="*/ 89 w 385"/>
                <a:gd name="T41" fmla="*/ 311 h 382"/>
                <a:gd name="T42" fmla="*/ 90 w 385"/>
                <a:gd name="T43" fmla="*/ 312 h 382"/>
                <a:gd name="T44" fmla="*/ 149 w 385"/>
                <a:gd name="T45" fmla="*/ 371 h 382"/>
                <a:gd name="T46" fmla="*/ 177 w 385"/>
                <a:gd name="T47" fmla="*/ 382 h 382"/>
                <a:gd name="T48" fmla="*/ 206 w 385"/>
                <a:gd name="T49" fmla="*/ 370 h 382"/>
                <a:gd name="T50" fmla="*/ 370 w 385"/>
                <a:gd name="T51" fmla="*/ 206 h 382"/>
                <a:gd name="T52" fmla="*/ 370 w 385"/>
                <a:gd name="T53" fmla="*/ 150 h 382"/>
                <a:gd name="T54" fmla="*/ 226 w 385"/>
                <a:gd name="T55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5" h="382">
                  <a:moveTo>
                    <a:pt x="226" y="6"/>
                  </a:moveTo>
                  <a:cubicBezTo>
                    <a:pt x="220" y="0"/>
                    <a:pt x="209" y="0"/>
                    <a:pt x="203" y="6"/>
                  </a:cubicBezTo>
                  <a:cubicBezTo>
                    <a:pt x="197" y="12"/>
                    <a:pt x="197" y="22"/>
                    <a:pt x="203" y="29"/>
                  </a:cubicBezTo>
                  <a:lnTo>
                    <a:pt x="347" y="172"/>
                  </a:lnTo>
                  <a:cubicBezTo>
                    <a:pt x="350" y="176"/>
                    <a:pt x="350" y="181"/>
                    <a:pt x="347" y="184"/>
                  </a:cubicBezTo>
                  <a:lnTo>
                    <a:pt x="183" y="348"/>
                  </a:lnTo>
                  <a:cubicBezTo>
                    <a:pt x="180" y="351"/>
                    <a:pt x="174" y="351"/>
                    <a:pt x="171" y="348"/>
                  </a:cubicBezTo>
                  <a:lnTo>
                    <a:pt x="118" y="294"/>
                  </a:lnTo>
                  <a:lnTo>
                    <a:pt x="222" y="191"/>
                  </a:lnTo>
                  <a:cubicBezTo>
                    <a:pt x="228" y="185"/>
                    <a:pt x="228" y="175"/>
                    <a:pt x="222" y="168"/>
                  </a:cubicBezTo>
                  <a:cubicBezTo>
                    <a:pt x="215" y="162"/>
                    <a:pt x="205" y="162"/>
                    <a:pt x="199" y="168"/>
                  </a:cubicBezTo>
                  <a:lnTo>
                    <a:pt x="95" y="272"/>
                  </a:lnTo>
                  <a:lnTo>
                    <a:pt x="50" y="226"/>
                  </a:lnTo>
                  <a:lnTo>
                    <a:pt x="99" y="177"/>
                  </a:lnTo>
                  <a:cubicBezTo>
                    <a:pt x="105" y="171"/>
                    <a:pt x="105" y="161"/>
                    <a:pt x="99" y="155"/>
                  </a:cubicBezTo>
                  <a:cubicBezTo>
                    <a:pt x="93" y="148"/>
                    <a:pt x="82" y="148"/>
                    <a:pt x="76" y="155"/>
                  </a:cubicBezTo>
                  <a:lnTo>
                    <a:pt x="27" y="203"/>
                  </a:lnTo>
                  <a:cubicBezTo>
                    <a:pt x="27" y="204"/>
                    <a:pt x="27" y="204"/>
                    <a:pt x="27" y="204"/>
                  </a:cubicBezTo>
                  <a:cubicBezTo>
                    <a:pt x="21" y="200"/>
                    <a:pt x="12" y="200"/>
                    <a:pt x="7" y="206"/>
                  </a:cubicBezTo>
                  <a:cubicBezTo>
                    <a:pt x="0" y="212"/>
                    <a:pt x="0" y="222"/>
                    <a:pt x="7" y="228"/>
                  </a:cubicBezTo>
                  <a:lnTo>
                    <a:pt x="89" y="311"/>
                  </a:lnTo>
                  <a:cubicBezTo>
                    <a:pt x="90" y="311"/>
                    <a:pt x="90" y="311"/>
                    <a:pt x="90" y="312"/>
                  </a:cubicBezTo>
                  <a:lnTo>
                    <a:pt x="149" y="371"/>
                  </a:lnTo>
                  <a:cubicBezTo>
                    <a:pt x="156" y="378"/>
                    <a:pt x="166" y="382"/>
                    <a:pt x="177" y="382"/>
                  </a:cubicBezTo>
                  <a:cubicBezTo>
                    <a:pt x="188" y="382"/>
                    <a:pt x="198" y="378"/>
                    <a:pt x="206" y="370"/>
                  </a:cubicBezTo>
                  <a:lnTo>
                    <a:pt x="370" y="206"/>
                  </a:lnTo>
                  <a:cubicBezTo>
                    <a:pt x="385" y="191"/>
                    <a:pt x="385" y="165"/>
                    <a:pt x="370" y="150"/>
                  </a:cubicBezTo>
                  <a:lnTo>
                    <a:pt x="226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  <a:latin typeface="等线" panose="02010600030101010101" charset="-122"/>
                  <a:ea typeface="+mn-ea"/>
                  <a:cs typeface="+mn-ea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/>
                <a:ea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0365" y="2051685"/>
            <a:ext cx="1932940" cy="3782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6870" y="2051685"/>
            <a:ext cx="2512060" cy="38138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0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00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SLIDE_FIGMA_DIAGRAM" val="1"/>
  <p:tag name="KSO_WM_UNIT_INDEX" val="1_2_1"/>
  <p:tag name="KSO_WM_UNIT_PRESET_TEXT" val="请在此输入您的文本。"/>
  <p:tag name="KSO_WM_UNIT_TYPE" val="l_h_f"/>
  <p:tag name="KSO_WM_CARDGROUP_LAYOUT_DATA" val="{&quot;cardRct&quot;:[6880.333333333333,2711,5440.333333333333,7201],&quot;lytRct&quot;:[960,2711,17281,7201],&quot;rct&quot;:[960,2711,17281,7201],&quot;spRct&quot;:[6400,2760,10880,6760]}"/>
</p:tagLst>
</file>

<file path=ppt/tags/tag101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FOLLOW_SHAPE_UNIT_TAG" val="1_3_1*l_h_y*"/>
  <p:tag name="KSO_WM_SLIDE_FIGMA_DIAGRAM" val="1"/>
  <p:tag name="KSO_WM_UNIT_INDEX" val="1_3_2"/>
  <p:tag name="KSO_WM_UNIT_TYPE" val="l_h_i"/>
  <p:tag name="KSO_WM_CARDGROUP_LAYOUT_DATA" val="{&quot;cardRct&quot;:[12800.666666666666,2711,5440.333333333333,7201],&quot;lytRct&quot;:[960,2711,17281,7201],&quot;rct&quot;:[960,2711,17281,7201],&quot;spRct&quot;:[11840,720,17280,7200]}"/>
</p:tagLst>
</file>

<file path=ppt/tags/tag102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FOLLOW_SHAPE_UNIT_TAG" val="1_3_1*l_h_i*d"/>
  <p:tag name="KSO_WM_SLIDE_FIGMA_DIAGRAM" val="1"/>
  <p:tag name="KSO_WM_UNIT_INDEX" val="1_3_3"/>
  <p:tag name="KSO_WM_UNIT_TYPE" val="l_h_i"/>
  <p:tag name="KSO_WM_CARDGROUP_LAYOUT_DATA" val="{&quot;cardRct&quot;:[12800.666666666666,2711,5440.333333333333,7201],&quot;lytRct&quot;:[960,2711,17281,7201],&quot;rct&quot;:[960,2711,17281,7201],&quot;spRct&quot;:[13840,0,15279,1439]}"/>
</p:tagLst>
</file>

<file path=ppt/tags/tag103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SLIDE_FIGMA_DIAGRAM" val="1"/>
  <p:tag name="KSO_WM_UNIT_CARD_PRESET_INDEX_NO" val="03"/>
  <p:tag name="KSO_WM_UNIT_INDEX" val="1_3_1"/>
  <p:tag name="KSO_WM_UNIT_SUBTYPE" val="d"/>
  <p:tag name="KSO_WM_UNIT_TYPE" val="l_h_i"/>
  <p:tag name="KSO_WM_CARDGROUP_LAYOUT_DATA" val="{&quot;cardRct&quot;:[12800.666666666666,2711,5440.333333333333,7201],&quot;lytRct&quot;:[960,2711,17281,7201],&quot;rct&quot;:[960,2711,17281,7201],&quot;spRct&quot;:[13840,0,15280,1439]}"/>
</p:tagLst>
</file>

<file path=ppt/tags/tag104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SLIDE_FIGMA_DIAGRAM" val="1"/>
  <p:tag name="KSO_WM_UNIT_INDEX" val="1_3_1"/>
  <p:tag name="KSO_WM_UNIT_PRESET_TEXT" val="请在此输入您的标题"/>
  <p:tag name="KSO_WM_UNIT_TYPE" val="l_h_a"/>
  <p:tag name="KSO_WM_CARDGROUP_LAYOUT_DATA" val="{&quot;cardRct&quot;:[12800.666666666666,2711,5440.333333333333,7201],&quot;lytRct&quot;:[960,2711,17281,7201],&quot;rct&quot;:[960,2711,17281,7201],&quot;spRct&quot;:[12320,1880,16800,2520]}"/>
</p:tagLst>
</file>

<file path=ppt/tags/tag105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SLIDE_FIGMA_DIAGRAM" val="1"/>
  <p:tag name="KSO_WM_UNIT_INDEX" val="1_3_1"/>
  <p:tag name="KSO_WM_UNIT_PRESET_TEXT" val="请在此输入您的文本。"/>
  <p:tag name="KSO_WM_UNIT_TYPE" val="l_h_f"/>
  <p:tag name="KSO_WM_CARDGROUP_LAYOUT_DATA" val="{&quot;cardRct&quot;:[12800.666666666666,2711,5440.333333333333,7201],&quot;lytRct&quot;:[960,2711,17281,7201],&quot;rct&quot;:[960,2711,17281,7201],&quot;spRct&quot;:[12320,2760,16800,6760]}"/>
</p:tagLst>
</file>

<file path=ppt/tags/tag106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07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08.xml><?xml version="1.0" encoding="utf-8"?>
<p:tagLst xmlns:p="http://schemas.openxmlformats.org/presentationml/2006/main">
  <p:tag name="KSO_WM_BEAUTIFY_FLAG" val="#wm#"/>
  <p:tag name="KSO_WM_CARDGROUP_FEATURE" val="2*4*11*0*0"/>
  <p:tag name="KSO_WM_CARDGROUP_ID" val="e9d4ae29818d4f929a416ab458e146be"/>
  <p:tag name="KSO_WM_CARDGROUP_STYLE_INFO" val="C2_sc_p2*square"/>
  <p:tag name="KSO_WM_FIGMA_FLAG" val="#fgm#"/>
  <p:tag name="KSO_WM_FOLLOW_SHAPE_UNIT_TAG" val="1_1_1*l_h_y*"/>
  <p:tag name="KSO_WM_SLIDE_FIGMA_DIAGRAM" val="1"/>
  <p:tag name="KSO_WM_UNIT_INDEX" val="1_1_2"/>
  <p:tag name="KSO_WM_UNIT_TYPE" val="l_h_i"/>
  <p:tag name="KSO_WM_CARDGROUP_LAYOUT_DATA" val="{&quot;cardRct&quot;:[688.0111924235904,2514.5824365045205,5440.333333333333,7201.000000000003],&quot;lytRct&quot;:[688,2514,17282,7202],&quot;rct&quot;:[688,2514,17282,7202],&quot;spRct&quot;:[0,720,5440,7201]}"/>
</p:tagLst>
</file>

<file path=ppt/tags/tag109.xml><?xml version="1.0" encoding="utf-8"?>
<p:tagLst xmlns:p="http://schemas.openxmlformats.org/presentationml/2006/main">
  <p:tag name="KSO_WM_BEAUTIFY_FLAG" val="#wm#"/>
  <p:tag name="KSO_WM_CARDGROUP_FEATURE" val="2*4*11*0*0"/>
  <p:tag name="KSO_WM_CARDGROUP_ID" val="e9d4ae29818d4f929a416ab458e146be"/>
  <p:tag name="KSO_WM_CARDGROUP_STYLE_INFO" val="C2_sc_p2*square"/>
  <p:tag name="KSO_WM_FIGMA_FLAG" val="#fgm#"/>
  <p:tag name="KSO_WM_FOLLOW_SHAPE_UNIT_TAG" val="1_1_1*l_h_i*d"/>
  <p:tag name="KSO_WM_SLIDE_FIGMA_DIAGRAM" val="1"/>
  <p:tag name="KSO_WM_UNIT_INDEX" val="1_1_3"/>
  <p:tag name="KSO_WM_UNIT_TYPE" val="l_h_i"/>
  <p:tag name="KSO_WM_CARDGROUP_LAYOUT_DATA" val="{&quot;cardRct&quot;:[688.0111924235904,2514.5824365045205,5440.333333333333,7201.000000000003],&quot;lytRct&quot;:[688,2514,17282,7202],&quot;rct&quot;:[688,2514,17282,7202],&quot;spRct&quot;:[2000,0,3440,1440]}"/>
</p:tagLst>
</file>

<file path=ppt/tags/tag11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10.xml><?xml version="1.0" encoding="utf-8"?>
<p:tagLst xmlns:p="http://schemas.openxmlformats.org/presentationml/2006/main">
  <p:tag name="KSO_WM_BEAUTIFY_FLAG" val="#wm#"/>
  <p:tag name="KSO_WM_CARDGROUP_FEATURE" val="2*4*11*0*0"/>
  <p:tag name="KSO_WM_CARDGROUP_ID" val="e9d4ae29818d4f929a416ab458e146be"/>
  <p:tag name="KSO_WM_CARDGROUP_STYLE_INFO" val="C2_sc_p2*square"/>
  <p:tag name="KSO_WM_FIGMA_FLAG" val="#fgm#"/>
  <p:tag name="KSO_WM_SLIDE_FIGMA_DIAGRAM" val="1"/>
  <p:tag name="KSO_WM_UNIT_CARD_PRESET_INDEX_NO" val="01"/>
  <p:tag name="KSO_WM_UNIT_INDEX" val="1_1_1"/>
  <p:tag name="KSO_WM_UNIT_SUBTYPE" val="d"/>
  <p:tag name="KSO_WM_UNIT_TYPE" val="l_h_i"/>
  <p:tag name="KSO_WM_CARDGROUP_LAYOUT_DATA" val="{&quot;cardRct&quot;:[688.0111924235904,2514.5824365045205,5440.333333333333,7201.000000000003],&quot;lytRct&quot;:[688,2514,17282,7202],&quot;rct&quot;:[688,2514,17282,7202],&quot;spRct&quot;:[2000,0,3440,1440]}"/>
</p:tagLst>
</file>

<file path=ppt/tags/tag111.xml><?xml version="1.0" encoding="utf-8"?>
<p:tagLst xmlns:p="http://schemas.openxmlformats.org/presentationml/2006/main">
  <p:tag name="KSO_WM_BEAUTIFY_FLAG" val="#wm#"/>
  <p:tag name="KSO_WM_CARDGROUP_FEATURE" val="2*4*11*0*0"/>
  <p:tag name="KSO_WM_CARDGROUP_ID" val="e9d4ae29818d4f929a416ab458e146be"/>
  <p:tag name="KSO_WM_CARDGROUP_STYLE_INFO" val="C2_sc_p2*square"/>
  <p:tag name="KSO_WM_FIGMA_FLAG" val="#fgm#"/>
  <p:tag name="KSO_WM_FOLLOW_SHAPE_UNIT_TAG" val="1_2_1*l_h_y*"/>
  <p:tag name="KSO_WM_SLIDE_FIGMA_DIAGRAM" val="1"/>
  <p:tag name="KSO_WM_UNIT_INDEX" val="1_2_2"/>
  <p:tag name="KSO_WM_UNIT_TYPE" val="l_h_i"/>
  <p:tag name="KSO_WM_CARDGROUP_LAYOUT_DATA" val="{&quot;cardRct&quot;:[6608.344525756924,2514.5824365045205,5440.333333333333,7201.000000000003],&quot;lytRct&quot;:[688,2514,17282,7202],&quot;rct&quot;:[688,2514,17282,7202],&quot;spRct&quot;:[5920,720,11360,7201]}"/>
</p:tagLst>
</file>

<file path=ppt/tags/tag112.xml><?xml version="1.0" encoding="utf-8"?>
<p:tagLst xmlns:p="http://schemas.openxmlformats.org/presentationml/2006/main">
  <p:tag name="KSO_WM_BEAUTIFY_FLAG" val="#wm#"/>
  <p:tag name="KSO_WM_CARDGROUP_FEATURE" val="2*4*11*0*0"/>
  <p:tag name="KSO_WM_CARDGROUP_ID" val="e9d4ae29818d4f929a416ab458e146be"/>
  <p:tag name="KSO_WM_CARDGROUP_STYLE_INFO" val="C2_sc_p2*square"/>
  <p:tag name="KSO_WM_FIGMA_FLAG" val="#fgm#"/>
  <p:tag name="KSO_WM_FOLLOW_SHAPE_UNIT_TAG" val="1_2_1*l_h_i*d"/>
  <p:tag name="KSO_WM_SLIDE_FIGMA_DIAGRAM" val="1"/>
  <p:tag name="KSO_WM_UNIT_INDEX" val="1_2_3"/>
  <p:tag name="KSO_WM_UNIT_TYPE" val="l_h_i"/>
  <p:tag name="KSO_WM_CARDGROUP_LAYOUT_DATA" val="{&quot;cardRct&quot;:[6608.344525756924,2514.5824365045205,5440.333333333333,7201.000000000003],&quot;lytRct&quot;:[688,2514,17282,7202],&quot;rct&quot;:[688,2514,17282,7202],&quot;spRct&quot;:[7920,0,9360,1440]}"/>
</p:tagLst>
</file>

<file path=ppt/tags/tag113.xml><?xml version="1.0" encoding="utf-8"?>
<p:tagLst xmlns:p="http://schemas.openxmlformats.org/presentationml/2006/main">
  <p:tag name="KSO_WM_BEAUTIFY_FLAG" val="#wm#"/>
  <p:tag name="KSO_WM_CARDGROUP_FEATURE" val="2*4*11*0*0"/>
  <p:tag name="KSO_WM_CARDGROUP_ID" val="e9d4ae29818d4f929a416ab458e146be"/>
  <p:tag name="KSO_WM_CARDGROUP_STYLE_INFO" val="C2_sc_p2*square"/>
  <p:tag name="KSO_WM_FIGMA_FLAG" val="#fgm#"/>
  <p:tag name="KSO_WM_SLIDE_FIGMA_DIAGRAM" val="1"/>
  <p:tag name="KSO_WM_UNIT_CARD_PRESET_INDEX_NO" val="02"/>
  <p:tag name="KSO_WM_UNIT_INDEX" val="1_2_1"/>
  <p:tag name="KSO_WM_UNIT_SUBTYPE" val="d"/>
  <p:tag name="KSO_WM_UNIT_TYPE" val="l_h_i"/>
  <p:tag name="KSO_WM_CARDGROUP_LAYOUT_DATA" val="{&quot;cardRct&quot;:[6608.344525756924,2514.5824365045205,5440.333333333333,7201.000000000003],&quot;lytRct&quot;:[688,2514,17282,7202],&quot;rct&quot;:[688,2514,17282,7202],&quot;spRct&quot;:[7920,0,9360,1440]}"/>
</p:tagLst>
</file>

<file path=ppt/tags/tag114.xml><?xml version="1.0" encoding="utf-8"?>
<p:tagLst xmlns:p="http://schemas.openxmlformats.org/presentationml/2006/main">
  <p:tag name="KSO_WM_BEAUTIFY_FLAG" val="#wm#"/>
  <p:tag name="KSO_WM_CARDGROUP_FEATURE" val="2*4*11*0*0"/>
  <p:tag name="KSO_WM_CARDGROUP_ID" val="e9d4ae29818d4f929a416ab458e146be"/>
  <p:tag name="KSO_WM_CARDGROUP_STYLE_INFO" val="C2_sc_p2*square"/>
  <p:tag name="KSO_WM_FIGMA_FLAG" val="#fgm#"/>
  <p:tag name="KSO_WM_FOLLOW_SHAPE_UNIT_TAG" val="1_3_1*l_h_y*"/>
  <p:tag name="KSO_WM_SLIDE_FIGMA_DIAGRAM" val="1"/>
  <p:tag name="KSO_WM_UNIT_INDEX" val="1_3_2"/>
  <p:tag name="KSO_WM_UNIT_TYPE" val="l_h_i"/>
  <p:tag name="KSO_WM_CARDGROUP_LAYOUT_DATA" val="{&quot;cardRct&quot;:[12528.677859090256,2514.5824365045205,5440.333333333333,7201.000000000003],&quot;lytRct&quot;:[688,2514,17282,7202],&quot;rct&quot;:[688,2514,17282,7202],&quot;spRct&quot;:[11840,720,17281,7201]}"/>
</p:tagLst>
</file>

<file path=ppt/tags/tag115.xml><?xml version="1.0" encoding="utf-8"?>
<p:tagLst xmlns:p="http://schemas.openxmlformats.org/presentationml/2006/main">
  <p:tag name="KSO_WM_BEAUTIFY_FLAG" val="#wm#"/>
  <p:tag name="KSO_WM_CARDGROUP_FEATURE" val="2*4*11*0*0"/>
  <p:tag name="KSO_WM_CARDGROUP_ID" val="e9d4ae29818d4f929a416ab458e146be"/>
  <p:tag name="KSO_WM_CARDGROUP_STYLE_INFO" val="C2_sc_p2*square"/>
  <p:tag name="KSO_WM_FIGMA_FLAG" val="#fgm#"/>
  <p:tag name="KSO_WM_FOLLOW_SHAPE_UNIT_TAG" val="1_3_1*l_h_i*d"/>
  <p:tag name="KSO_WM_SLIDE_FIGMA_DIAGRAM" val="1"/>
  <p:tag name="KSO_WM_UNIT_INDEX" val="1_3_3"/>
  <p:tag name="KSO_WM_UNIT_TYPE" val="l_h_i"/>
  <p:tag name="KSO_WM_CARDGROUP_LAYOUT_DATA" val="{&quot;cardRct&quot;:[12528.677859090256,2514.5824365045205,5440.333333333333,7201.000000000003],&quot;lytRct&quot;:[688,2514,17282,7202],&quot;rct&quot;:[688,2514,17282,7202],&quot;spRct&quot;:[13840,0,15280,1440]}"/>
</p:tagLst>
</file>

<file path=ppt/tags/tag116.xml><?xml version="1.0" encoding="utf-8"?>
<p:tagLst xmlns:p="http://schemas.openxmlformats.org/presentationml/2006/main">
  <p:tag name="KSO_WM_BEAUTIFY_FLAG" val="#wm#"/>
  <p:tag name="KSO_WM_CARDGROUP_FEATURE" val="2*4*11*0*0"/>
  <p:tag name="KSO_WM_CARDGROUP_ID" val="e9d4ae29818d4f929a416ab458e146be"/>
  <p:tag name="KSO_WM_CARDGROUP_STYLE_INFO" val="C2_sc_p2*square"/>
  <p:tag name="KSO_WM_FIGMA_FLAG" val="#fgm#"/>
  <p:tag name="KSO_WM_SLIDE_FIGMA_DIAGRAM" val="1"/>
  <p:tag name="KSO_WM_UNIT_CARD_PRESET_INDEX_NO" val="03"/>
  <p:tag name="KSO_WM_UNIT_INDEX" val="1_3_1"/>
  <p:tag name="KSO_WM_UNIT_SUBTYPE" val="d"/>
  <p:tag name="KSO_WM_UNIT_TYPE" val="l_h_i"/>
  <p:tag name="KSO_WM_CARDGROUP_LAYOUT_DATA" val="{&quot;cardRct&quot;:[12528.677859090256,2514.5824365045205,5440.333333333333,7201.000000000003],&quot;lytRct&quot;:[688,2514,17282,7202],&quot;rct&quot;:[688,2514,17282,7202],&quot;spRct&quot;:[13840,0,15280,1440]}"/>
</p:tagLst>
</file>

<file path=ppt/tags/tag117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18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19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2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20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21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22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23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24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25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26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27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28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29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3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30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31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32.xml><?xml version="1.0" encoding="utf-8"?>
<p:tagLst xmlns:p="http://schemas.openxmlformats.org/presentationml/2006/main">
  <p:tag name="KSO_WM_DIAGRAM_VIRTUALLY_FRAME" val="{&quot;height&quot;:371.1407086614173,&quot;left&quot;:350.8968503937008,&quot;top&quot;:121.95519685039366,&quot;width&quot;:578.6312598425201}"/>
</p:tagLst>
</file>

<file path=ppt/tags/tag133.xml><?xml version="1.0" encoding="utf-8"?>
<p:tagLst xmlns:p="http://schemas.openxmlformats.org/presentationml/2006/main">
  <p:tag name="resource_record_key" val="{&quot;29&quot;:[50053044,50053052]}"/>
</p:tagLst>
</file>

<file path=ppt/tags/tag14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15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</p:tagLst>
</file>

<file path=ppt/tags/tag16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40224"/>
  <p:tag name="RESOURCELIB_SHAPETYPE" val="4"/>
  <p:tag name="KSO_WM_UNIT_TEXTBOXSTYLE_SHAPETYPE" val="1"/>
  <p:tag name="KSO_WM_UNIT_TEXTBOXSTYLE_DECORATEINDEX" val="2"/>
  <p:tag name="KSO_WM_UNIT_TEXTBOXSTYLE_GUID" val="{4dc97bc6-ce7d-41b6-9025-066b0db8fdd5}"/>
  <p:tag name="KSO_WM_UNIT_TEXTBOXSTYLE_TEMPLATEID" val="3140425"/>
</p:tagLst>
</file>

<file path=ppt/tags/tag17.xml><?xml version="1.0" encoding="utf-8"?>
<p:tagLst xmlns:p="http://schemas.openxmlformats.org/presentationml/2006/main">
  <p:tag name="PA" val="v5.2.7"/>
</p:tagLst>
</file>

<file path=ppt/tags/tag18.xml><?xml version="1.0" encoding="utf-8"?>
<p:tagLst xmlns:p="http://schemas.openxmlformats.org/presentationml/2006/main">
  <p:tag name="PA" val="v5.2.7"/>
</p:tagLst>
</file>

<file path=ppt/tags/tag19.xml><?xml version="1.0" encoding="utf-8"?>
<p:tagLst xmlns:p="http://schemas.openxmlformats.org/presentationml/2006/main">
  <p:tag name="PA" val="v5.2.7"/>
</p:tagLst>
</file>

<file path=ppt/tags/tag2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20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21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1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-0.15000000596046448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3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-0.15000000596046448,&quot;colorType&quot;:1,&quot;foreColorIndex&quot;:7,&quot;pos&quot;:0,&quot;transparency&quot;:0},{&quot;brightness&quot;:0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5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5_3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-0.15000000596046448,&quot;colorType&quot;:1,&quot;foreColorIndex&quot;:9,&quot;pos&quot;:0,&quot;transparency&quot;:0},{&quot;brightness&quot;:0,&quot;colorType&quot;:1,&quot;foreColorIndex&quot;:9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2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-0.25,&quot;colorType&quot;:1,&quot;foreColorIndex&quot;:6,&quot;pos&quot;:0,&quot;transparency&quot;:0},{&quot;brightness&quot;:-0.10000000149011612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1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UNIT_LINE_FILL_TYPE" val="2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3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7"/>
  <p:tag name="KSO_WM_UNIT_LINE_FILL_TYPE" val="2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5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5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9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9"/>
  <p:tag name="KSO_WM_UNIT_LINE_FILL_TYPE" val="2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1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25,&quot;colorType&quot;:1,&quot;foreColorIndex&quot;:5,&quot;pos&quot;:0,&quot;transparency&quot;:0},{&quot;brightness&quot;: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2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6"/>
  <p:tag name="KSO_WM_UNIT_LINE_FILL_TYPE" val="2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3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25,&quot;colorType&quot;:1,&quot;foreColorIndex&quot;:7,&quot;pos&quot;:0,&quot;transparency&quot;:0},{&quot;brightness&quot;:0.15000000596046448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5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5_2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25,&quot;colorType&quot;:1,&quot;foreColorIndex&quot;:9,&quot;pos&quot;:0,&quot;transparency&quot;:0},{&quot;brightness&quot;:0.15000000596046448,&quot;colorType&quot;:1,&quot;foreColorIndex&quot;:9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2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25,&quot;colorType&quot;:1,&quot;foreColorIndex&quot;:6,&quot;pos&quot;:0,&quot;transparency&quot;:0},{&quot;brightness&quot;:0.15000000596046448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x*1_5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3*53"/>
  <p:tag name="KSO_WM_DIAGRAM_GROUP_CODE" val="l1-1"/>
  <p:tag name="KSO_WM_UNIT_TYPE" val="l_h_x"/>
  <p:tag name="KSO_WM_UNIT_INDEX" val="1_5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6_3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6_3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-0.25,&quot;colorType&quot;:1,&quot;foreColorIndex&quot;:10,&quot;pos&quot;:0,&quot;transparency&quot;:0},{&quot;brightness&quot;:-0.10000000149011612,&quot;colorType&quot;:1,&quot;foreColorIndex&quot;:10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6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6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10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0"/>
  <p:tag name="KSO_WM_UNIT_LINE_FILL_TYPE" val="2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57_4*l_h_i*1_6_2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UNIT_TYPE" val="l_h_i"/>
  <p:tag name="KSO_WM_UNIT_INDEX" val="1_6_2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25,&quot;colorType&quot;:1,&quot;foreColorIndex&quot;:10,&quot;pos&quot;:0,&quot;transparency&quot;:0},{&quot;brightness&quot;:0.15000000596046448,&quot;colorType&quot;:1,&quot;foreColorIndex&quot;:10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057_4*l_h_a*1_5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30000001192092896,&quot;colorType&quot;:1,&quot;foreColorIndex&quot;:9,&quot;pos&quot;:0.800000011920929,&quot;transparency&quot;:0},{&quot;brightness&quot;:0,&quot;colorType&quot;:1,&quot;foreColorIndex&quot;:9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TYPE" val="1"/>
  <p:tag name="KSO_WM_BEAUTIFY_FLAG" val="#wm#"/>
  <p:tag name="KSO_WM_UNIT_PRESET_TEXT" val="添加标题"/>
  <p:tag name="KSO_WM_UNIT_FILL_TYPE" val="3"/>
  <p:tag name="KSO_WM_UNIT_USESOURCEFORMAT_APPLY" val="1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057_4*l_h_a*1_3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30000001192092896,&quot;colorType&quot;:1,&quot;foreColorIndex&quot;:7,&quot;pos&quot;:0.800000011920929,&quot;transparency&quot;:0},{&quot;brightness&quot;:0,&quot;colorType&quot;:1,&quot;foreColorIndex&quot;:7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TYPE" val="1"/>
  <p:tag name="KSO_WM_BEAUTIFY_FLAG" val="#wm#"/>
  <p:tag name="KSO_WM_UNIT_PRESET_TEXT" val="添加标题"/>
  <p:tag name="KSO_WM_UNIT_FILL_TYPE" val="3"/>
  <p:tag name="KSO_WM_UNIT_USESOURCEFORMAT_APPLY" val="1"/>
</p:tagLst>
</file>

<file path=ppt/tags/tag4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057_4*l_h_a*1_2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30000001192092896,&quot;colorType&quot;:1,&quot;foreColorIndex&quot;:6,&quot;pos&quot;:0.800000011920929,&quot;transparency&quot;:0},{&quot;brightness&quot;:0,&quot;colorType&quot;:1,&quot;foreColorIndex&quot;:6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TYPE" val="1"/>
  <p:tag name="KSO_WM_BEAUTIFY_FLAG" val="#wm#"/>
  <p:tag name="KSO_WM_UNIT_PRESET_TEXT" val="添加标题"/>
  <p:tag name="KSO_WM_UNIT_FILL_TYPE" val="3"/>
  <p:tag name="KSO_WM_UNIT_USESOURCEFORMAT_APPLY" val="1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57_4*l_h_a*1_1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30000001192092896,&quot;colorType&quot;:1,&quot;foreColorIndex&quot;:5,&quot;pos&quot;:0.800000011920929,&quot;transparency&quot;:0},{&quot;brightness&quot;:0,&quot;colorType&quot;:1,&quot;foreColorIndex&quot;:5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TYPE" val="1"/>
  <p:tag name="KSO_WM_BEAUTIFY_FLAG" val="#wm#"/>
  <p:tag name="KSO_WM_UNIT_PRESET_TEXT" val="添加标题"/>
  <p:tag name="KSO_WM_UNIT_FILL_TYPE" val="3"/>
  <p:tag name="KSO_WM_UNIT_USESOURCEFORMAT_APPLY" val="1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diagram20231057_4*l_h_a*1_6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gradient&quot;:[{&quot;brightness&quot;:0.30000001192092896,&quot;colorType&quot;:1,&quot;foreColorIndex&quot;:10,&quot;pos&quot;:0.800000011920929,&quot;transparency&quot;:0},{&quot;brightness&quot;:0,&quot;colorType&quot;:1,&quot;foreColorIndex&quot;:10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FILL_TYPE" val="1"/>
  <p:tag name="KSO_WM_BEAUTIFY_FLAG" val="#wm#"/>
  <p:tag name="KSO_WM_UNIT_PRESET_TEXT" val="添加标题"/>
  <p:tag name="KSO_WM_UNIT_FILL_TYPE" val="3"/>
  <p:tag name="KSO_WM_UNIT_USESOURCEFORMAT_APPLY" val="1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57_4*l_h_f*1_1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"/>
  <p:tag name="KSO_WM_UNIT_TEXT_FILL_FORE_SCHEMECOLOR_INDEX" val="1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057_4*l_h_f*1_3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内容，简明扼要地阐述您的观点"/>
  <p:tag name="KSO_WM_UNIT_TEXT_FILL_FORE_SCHEMECOLOR_INDEX" val="1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UNIT_SUBTYPE" val="a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1057_4*l_h_f*1_5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"/>
  <p:tag name="KSO_WM_UNIT_TEXT_FILL_FORE_SCHEMECOLOR_INDEX" val="1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57_4*l_h_x*1_1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6*58"/>
  <p:tag name="KSO_WM_UNIT_TYPE" val="l_h_x"/>
  <p:tag name="KSO_WM_UNIT_INDEX" val="1_1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4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57_4*l_h_f*1_2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"/>
  <p:tag name="KSO_WM_UNIT_TEXT_FILL_FORE_SCHEMECOLOR_INDEX" val="1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6_1"/>
  <p:tag name="KSO_WM_UNIT_ID" val="diagram20231057_4*l_h_f*1_6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"/>
  <p:tag name="KSO_WM_UNIT_TEXT_FILL_FORE_SCHEMECOLOR_INDEX" val="1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57_4*l_h_x*1_3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8*50"/>
  <p:tag name="KSO_WM_UNIT_TYPE" val="l_h_x"/>
  <p:tag name="KSO_WM_UNIT_INDEX" val="1_3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5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57_4*l_h_x*1_2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3*48"/>
  <p:tag name="KSO_WM_UNIT_TYPE" val="l_h_x"/>
  <p:tag name="KSO_WM_UNIT_INDEX" val="1_2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57_4*l_h_x*1_4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3*45"/>
  <p:tag name="KSO_WM_UNIT_TYPE" val="l_h_x"/>
  <p:tag name="KSO_WM_UNIT_INDEX" val="1_4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057_4*l_h_x*1_6_1"/>
  <p:tag name="KSO_WM_TEMPLATE_CATEGORY" val="diagram"/>
  <p:tag name="KSO_WM_TEMPLATE_INDEX" val="20231057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UNIT_VALUE" val="52*62"/>
  <p:tag name="KSO_WM_UNIT_TYPE" val="l_h_x"/>
  <p:tag name="KSO_WM_UNIT_INDEX" val="1_6_1"/>
  <p:tag name="KSO_WM_DIAGRAM_MAX_ITEMCNT" val="6"/>
  <p:tag name="KSO_WM_DIAGRAM_MIN_ITEMCNT" val="3"/>
  <p:tag name="KSO_WM_DIAGRAM_VIRTUALLY_FRAME" val="{&quot;height&quot;:365.22846822491755,&quot;left&quot;:58.10582677165354,&quot;top&quot;:106.40320683242308,&quot;width&quot;:845.889448818897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53.xml><?xml version="1.0" encoding="utf-8"?>
<p:tagLst xmlns:p="http://schemas.openxmlformats.org/presentationml/2006/main">
  <p:tag name="KSO_WM_SLIDE_ID" val="diagram2023105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1057"/>
  <p:tag name="KSO_WM_SLIDE_TYPE" val="text"/>
  <p:tag name="KSO_WM_SLIDE_SUBTYPE" val="diag"/>
  <p:tag name="KSO_WM_SLIDE_SIZE" val="845.391*280.05"/>
  <p:tag name="KSO_WM_SLIDE_POSITION" val="58.6047*148.99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54.xml><?xml version="1.0" encoding="utf-8"?>
<p:tagLst xmlns:p="http://schemas.openxmlformats.org/presentationml/2006/main">
  <p:tag name="KSO_WM_UNIT_TEXTBOXSTYLE_GUID" val="{ee983164-0030-4319-bc28-a03d6815139c}"/>
</p:tagLst>
</file>

<file path=ppt/tags/tag55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</p:tagLst>
</file>

<file path=ppt/tags/tag56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8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</p:tagLst>
</file>

<file path=ppt/tags/tag57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8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  <p:tag name="KSO_WM_UNIT_TEXTBOXSTYLE_TEMPLATEID" val="3135479"/>
  <p:tag name="KSO_WM_UNIT_TEXTBOXSTYLE_TYPE" val="8"/>
</p:tagLst>
</file>

<file path=ppt/tags/tag58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40224"/>
  <p:tag name="RESOURCELIB_SHAPETYPE" val="4"/>
  <p:tag name="KSO_WM_UNIT_TEXTBOXSTYLE_SHAPETYPE" val="1"/>
  <p:tag name="KSO_WM_UNIT_TEXTBOXSTYLE_DECORATEINDEX" val="2"/>
  <p:tag name="KSO_WM_UNIT_TEXTBOXSTYLE_GUID" val="{4dc97bc6-ce7d-41b6-9025-066b0db8fdd5}"/>
  <p:tag name="KSO_WM_UNIT_TEXTBOXSTYLE_TEMPLATEID" val="3140425"/>
</p:tagLst>
</file>

<file path=ppt/tags/tag59.xml><?xml version="1.0" encoding="utf-8"?>
<p:tagLst xmlns:p="http://schemas.openxmlformats.org/presentationml/2006/main">
  <p:tag name="PA" val="v5.2.7"/>
</p:tagLst>
</file>

<file path=ppt/tags/tag6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60.xml><?xml version="1.0" encoding="utf-8"?>
<p:tagLst xmlns:p="http://schemas.openxmlformats.org/presentationml/2006/main">
  <p:tag name="PA" val="v5.2.7"/>
</p:tagLst>
</file>

<file path=ppt/tags/tag61.xml><?xml version="1.0" encoding="utf-8"?>
<p:tagLst xmlns:p="http://schemas.openxmlformats.org/presentationml/2006/main">
  <p:tag name="PA" val="v5.2.7"/>
</p:tagLst>
</file>

<file path=ppt/tags/tag62.xml><?xml version="1.0" encoding="utf-8"?>
<p:tagLst xmlns:p="http://schemas.openxmlformats.org/presentationml/2006/main">
  <p:tag name="KSO_WM_UNIT_TEXTBOXSTYLE_GUID" val="{ee983164-0030-4319-bc28-a03d6815139c}"/>
</p:tagLst>
</file>

<file path=ppt/tags/tag63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</p:tagLst>
</file>

<file path=ppt/tags/tag64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8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</p:tagLst>
</file>

<file path=ppt/tags/tag65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8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  <p:tag name="KSO_WM_UNIT_TEXTBOXSTYLE_TEMPLATEID" val="3135479"/>
  <p:tag name="KSO_WM_UNIT_TEXTBOXSTYLE_TYPE" val="8"/>
</p:tagLst>
</file>

<file path=ppt/tags/tag66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40224"/>
  <p:tag name="RESOURCELIB_SHAPETYPE" val="4"/>
  <p:tag name="KSO_WM_UNIT_TEXTBOXSTYLE_SHAPETYPE" val="1"/>
  <p:tag name="KSO_WM_UNIT_TEXTBOXSTYLE_DECORATEINDEX" val="2"/>
  <p:tag name="KSO_WM_UNIT_TEXTBOXSTYLE_GUID" val="{4dc97bc6-ce7d-41b6-9025-066b0db8fdd5}"/>
  <p:tag name="KSO_WM_UNIT_TEXTBOXSTYLE_TEMPLATEID" val="3140425"/>
</p:tagLst>
</file>

<file path=ppt/tags/tag67.xml><?xml version="1.0" encoding="utf-8"?>
<p:tagLst xmlns:p="http://schemas.openxmlformats.org/presentationml/2006/main">
  <p:tag name="PA" val="v5.2.7"/>
</p:tagLst>
</file>

<file path=ppt/tags/tag68.xml><?xml version="1.0" encoding="utf-8"?>
<p:tagLst xmlns:p="http://schemas.openxmlformats.org/presentationml/2006/main">
  <p:tag name="PA" val="v5.2.7"/>
</p:tagLst>
</file>

<file path=ppt/tags/tag69.xml><?xml version="1.0" encoding="utf-8"?>
<p:tagLst xmlns:p="http://schemas.openxmlformats.org/presentationml/2006/main">
  <p:tag name="PA" val="v5.2.7"/>
</p:tagLst>
</file>

<file path=ppt/tags/tag7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70.xml><?xml version="1.0" encoding="utf-8"?>
<p:tagLst xmlns:p="http://schemas.openxmlformats.org/presentationml/2006/main">
  <p:tag name="KSO_WM_UNIT_TEXTBOXSTYLE_GUID" val="{ee983164-0030-4319-bc28-a03d6815139c}"/>
</p:tagLst>
</file>

<file path=ppt/tags/tag71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</p:tagLst>
</file>

<file path=ppt/tags/tag72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8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</p:tagLst>
</file>

<file path=ppt/tags/tag73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8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  <p:tag name="KSO_WM_UNIT_TEXTBOXSTYLE_TEMPLATEID" val="3135479"/>
  <p:tag name="KSO_WM_UNIT_TEXTBOXSTYLE_TYPE" val="8"/>
</p:tagLst>
</file>

<file path=ppt/tags/tag74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40224"/>
  <p:tag name="RESOURCELIB_SHAPETYPE" val="4"/>
  <p:tag name="KSO_WM_UNIT_TEXTBOXSTYLE_SHAPETYPE" val="1"/>
  <p:tag name="KSO_WM_UNIT_TEXTBOXSTYLE_DECORATEINDEX" val="2"/>
  <p:tag name="KSO_WM_UNIT_TEXTBOXSTYLE_GUID" val="{4dc97bc6-ce7d-41b6-9025-066b0db8fdd5}"/>
  <p:tag name="KSO_WM_UNIT_TEXTBOXSTYLE_TEMPLATEID" val="3140425"/>
</p:tagLst>
</file>

<file path=ppt/tags/tag75.xml><?xml version="1.0" encoding="utf-8"?>
<p:tagLst xmlns:p="http://schemas.openxmlformats.org/presentationml/2006/main">
  <p:tag name="PA" val="v5.2.7"/>
</p:tagLst>
</file>

<file path=ppt/tags/tag76.xml><?xml version="1.0" encoding="utf-8"?>
<p:tagLst xmlns:p="http://schemas.openxmlformats.org/presentationml/2006/main">
  <p:tag name="PA" val="v5.2.7"/>
</p:tagLst>
</file>

<file path=ppt/tags/tag77.xml><?xml version="1.0" encoding="utf-8"?>
<p:tagLst xmlns:p="http://schemas.openxmlformats.org/presentationml/2006/main">
  <p:tag name="PA" val="v5.2.7"/>
</p:tagLst>
</file>

<file path=ppt/tags/tag78.xml><?xml version="1.0" encoding="utf-8"?>
<p:tagLst xmlns:p="http://schemas.openxmlformats.org/presentationml/2006/main">
  <p:tag name="KSO_WM_UNIT_TEXTBOXSTYLE_GUID" val="{ee983164-0030-4319-bc28-a03d6815139c}"/>
</p:tagLst>
</file>

<file path=ppt/tags/tag79.xml><?xml version="1.0" encoding="utf-8"?>
<p:tagLst xmlns:p="http://schemas.openxmlformats.org/presentationml/2006/main">
  <p:tag name="KSO_WM_UNIT_TEXTBOXSTYLE_SHAPETYPE" val="1"/>
  <p:tag name="KSO_WM_UNIT_TEXTBOXSTYLE_ADJUSTLEFT" val="0_-29.09998"/>
  <p:tag name="KSO_WM_UNIT_TEXTBOXSTYLE_ADJUSTTOP" val="0_-63.95001"/>
  <p:tag name="KSO_WM_UNIT_TEXTBOXSTYLE_ADJUSTWIDTH" val="100_58.19998"/>
  <p:tag name="KSO_WM_UNIT_TEXTBOXSTYLE_ADJUSTHEIGTH" val="100_109.6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289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</p:tagLst>
</file>

<file path=ppt/tags/tag8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80.xml><?xml version="1.0" encoding="utf-8"?>
<p:tagLst xmlns:p="http://schemas.openxmlformats.org/presentationml/2006/main">
  <p:tag name="KSO_WM_UNIT_TEXTBOXSTYLE_SHAPETYPE" val="1"/>
  <p:tag name="KSO_WM_UNIT_TEXTBOXSTYLE_ADJUSTLEFT" val="10_-35.445"/>
  <p:tag name="KSO_WM_UNIT_TEXTBOXSTYLE_ADJUSTTOP" val="0_-63.9500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289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</p:tagLst>
</file>

<file path=ppt/tags/tag8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289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ee983164-0030-4319-bc28-a03d6815139c}"/>
  <p:tag name="KSO_WM_UNIT_TEXTBOXSTYLE_TEMPLATEID" val="3135479"/>
  <p:tag name="KSO_WM_UNIT_TEXTBOXSTYLE_TYPE" val="8"/>
</p:tagLst>
</file>

<file path=ppt/tags/tag82.xml><?xml version="1.0" encoding="utf-8"?>
<p:tagLst xmlns:p="http://schemas.openxmlformats.org/presentationml/2006/main">
  <p:tag name="PA" val="v5.2.7"/>
  <p:tag name="PAMAINTYPE" val="4"/>
  <p:tag name="PATYPE" val="159"/>
  <p:tag name="PASUBTYPE" val="162"/>
  <p:tag name="RESOURCELIBID_SHAPE" val="540224"/>
  <p:tag name="RESOURCELIB_SHAPETYPE" val="4"/>
  <p:tag name="KSO_WM_UNIT_TEXTBOXSTYLE_SHAPETYPE" val="1"/>
  <p:tag name="KSO_WM_UNIT_TEXTBOXSTYLE_DECORATEINDEX" val="2"/>
  <p:tag name="KSO_WM_UNIT_TEXTBOXSTYLE_GUID" val="{4dc97bc6-ce7d-41b6-9025-066b0db8fdd5}"/>
  <p:tag name="KSO_WM_UNIT_TEXTBOXSTYLE_TEMPLATEID" val="3140425"/>
</p:tagLst>
</file>

<file path=ppt/tags/tag83.xml><?xml version="1.0" encoding="utf-8"?>
<p:tagLst xmlns:p="http://schemas.openxmlformats.org/presentationml/2006/main">
  <p:tag name="PA" val="v5.2.7"/>
</p:tagLst>
</file>

<file path=ppt/tags/tag84.xml><?xml version="1.0" encoding="utf-8"?>
<p:tagLst xmlns:p="http://schemas.openxmlformats.org/presentationml/2006/main">
  <p:tag name="PA" val="v5.2.7"/>
</p:tagLst>
</file>

<file path=ppt/tags/tag85.xml><?xml version="1.0" encoding="utf-8"?>
<p:tagLst xmlns:p="http://schemas.openxmlformats.org/presentationml/2006/main">
  <p:tag name="PA" val="v5.2.7"/>
</p:tagLst>
</file>

<file path=ppt/tags/tag86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87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88.xml><?xml version="1.0" encoding="utf-8"?>
<p:tagLst xmlns:p="http://schemas.openxmlformats.org/presentationml/2006/main">
  <p:tag name="KSO_WM_DIAGRAM_VIRTUALLY_FRAME" val="{&quot;height&quot;:227.52188976377957,&quot;left&quot;:59.70937007874015,&quot;top&quot;:299.54062992125984,&quot;width&quot;:1032.5812598425196}"/>
</p:tagLst>
</file>

<file path=ppt/tags/tag89.xml><?xml version="1.0" encoding="utf-8"?>
<p:tagLst xmlns:p="http://schemas.openxmlformats.org/presentationml/2006/main">
  <p:tag name="KSO_WM_DIAGRAM_VIRTUALLY_FRAME" val="{&quot;height&quot;:227.52188976377957,&quot;left&quot;:59.70937007874015,&quot;top&quot;:299.54062992125984,&quot;width&quot;:1032.5812598425196}"/>
</p:tagLst>
</file>

<file path=ppt/tags/tag9.xml><?xml version="1.0" encoding="utf-8"?>
<p:tagLst xmlns:p="http://schemas.openxmlformats.org/presentationml/2006/main">
  <p:tag name="KSO_WM_DIAGRAM_VIRTUALLY_FRAME" val="{&quot;height&quot;:222.27503937007873,&quot;left&quot;:314.75,&quot;top&quot;:171.8,&quot;width&quot;:611.85}"/>
</p:tagLst>
</file>

<file path=ppt/tags/tag90.xml><?xml version="1.0" encoding="utf-8"?>
<p:tagLst xmlns:p="http://schemas.openxmlformats.org/presentationml/2006/main">
  <p:tag name="KSO_WM_SLIDE_ID" val="custom20233208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08"/>
  <p:tag name="KSO_WM_SLIDE_TYPE" val="text"/>
  <p:tag name="KSO_WM_SLIDE_SUBTYPE" val="picTxt"/>
  <p:tag name="KSO_WM_SLIDE_SIZE" val="408.2*334.05"/>
  <p:tag name="KSO_WM_SLIDE_POSITION" val="484.95*15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91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FOLLOW_SHAPE_UNIT_TAG" val="1_1_1*l_h_y*"/>
  <p:tag name="KSO_WM_SLIDE_FIGMA_DIAGRAM" val="1"/>
  <p:tag name="KSO_WM_UNIT_INDEX" val="1_1_2"/>
  <p:tag name="KSO_WM_UNIT_TYPE" val="l_h_i"/>
  <p:tag name="KSO_WM_CARDGROUP_LAYOUT_DATA" val="{&quot;cardRct&quot;:[960,2711,5440.333333333333,7201],&quot;lytRct&quot;:[960,2711,17281,7201],&quot;rct&quot;:[960,2711,17281,7201],&quot;spRct&quot;:[0,720,5439,7200]}"/>
</p:tagLst>
</file>

<file path=ppt/tags/tag92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FOLLOW_SHAPE_UNIT_TAG" val="1_1_1*l_h_i*d"/>
  <p:tag name="KSO_WM_SLIDE_FIGMA_DIAGRAM" val="1"/>
  <p:tag name="KSO_WM_UNIT_INDEX" val="1_1_3"/>
  <p:tag name="KSO_WM_UNIT_TYPE" val="l_h_i"/>
  <p:tag name="KSO_WM_CARDGROUP_LAYOUT_DATA" val="{&quot;cardRct&quot;:[960,2711,5440.333333333333,7201],&quot;lytRct&quot;:[960,2711,17281,7201],&quot;rct&quot;:[960,2711,17281,7201],&quot;spRct&quot;:[2000,0,3439,1439]}"/>
</p:tagLst>
</file>

<file path=ppt/tags/tag93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SLIDE_FIGMA_DIAGRAM" val="1"/>
  <p:tag name="KSO_WM_UNIT_CARD_PRESET_INDEX_NO" val="01"/>
  <p:tag name="KSO_WM_UNIT_INDEX" val="1_1_1"/>
  <p:tag name="KSO_WM_UNIT_SUBTYPE" val="d"/>
  <p:tag name="KSO_WM_UNIT_TYPE" val="l_h_i"/>
  <p:tag name="KSO_WM_CARDGROUP_LAYOUT_DATA" val="{&quot;cardRct&quot;:[960,2711,5440.333333333333,7201],&quot;lytRct&quot;:[960,2711,17281,7201],&quot;rct&quot;:[960,2711,17281,7201],&quot;spRct&quot;:[2000,0,3440,1439]}"/>
</p:tagLst>
</file>

<file path=ppt/tags/tag94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SLIDE_FIGMA_DIAGRAM" val="1"/>
  <p:tag name="KSO_WM_UNIT_INDEX" val="1_1_1"/>
  <p:tag name="KSO_WM_UNIT_PRESET_TEXT" val="请在此输入您的标题"/>
  <p:tag name="KSO_WM_UNIT_TYPE" val="l_h_a"/>
  <p:tag name="KSO_WM_CARDGROUP_LAYOUT_DATA" val="{&quot;cardRct&quot;:[960,2711,5440.333333333333,7201],&quot;lytRct&quot;:[960,2711,17281,7201],&quot;rct&quot;:[960,2711,17281,7201],&quot;spRct&quot;:[480,1880,4960,2520]}"/>
</p:tagLst>
</file>

<file path=ppt/tags/tag95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SLIDE_FIGMA_DIAGRAM" val="1"/>
  <p:tag name="KSO_WM_UNIT_INDEX" val="1_1_1"/>
  <p:tag name="KSO_WM_UNIT_PRESET_TEXT" val="请在此输入您的文本。"/>
  <p:tag name="KSO_WM_UNIT_TYPE" val="l_h_f"/>
  <p:tag name="KSO_WM_CARDGROUP_LAYOUT_DATA" val="{&quot;cardRct&quot;:[960,2711,5440.333333333333,7201],&quot;lytRct&quot;:[960,2711,17281,7201],&quot;rct&quot;:[960,2711,17281,7201],&quot;spRct&quot;:[480,2760,4960,6760]}"/>
</p:tagLst>
</file>

<file path=ppt/tags/tag96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FOLLOW_SHAPE_UNIT_TAG" val="1_2_1*l_h_y*"/>
  <p:tag name="KSO_WM_SLIDE_FIGMA_DIAGRAM" val="1"/>
  <p:tag name="KSO_WM_UNIT_INDEX" val="1_2_2"/>
  <p:tag name="KSO_WM_UNIT_TYPE" val="l_h_i"/>
  <p:tag name="KSO_WM_CARDGROUP_LAYOUT_DATA" val="{&quot;cardRct&quot;:[6880.333333333333,2711,5440.333333333333,7201],&quot;lytRct&quot;:[960,2711,17281,7201],&quot;rct&quot;:[960,2711,17281,7201],&quot;spRct&quot;:[5920,720,11359,7200]}"/>
</p:tagLst>
</file>

<file path=ppt/tags/tag97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FOLLOW_SHAPE_UNIT_TAG" val="1_2_1*l_h_i*d"/>
  <p:tag name="KSO_WM_SLIDE_FIGMA_DIAGRAM" val="1"/>
  <p:tag name="KSO_WM_UNIT_INDEX" val="1_2_3"/>
  <p:tag name="KSO_WM_UNIT_TYPE" val="l_h_i"/>
  <p:tag name="KSO_WM_CARDGROUP_LAYOUT_DATA" val="{&quot;cardRct&quot;:[6880.333333333333,2711,5440.333333333333,7201],&quot;lytRct&quot;:[960,2711,17281,7201],&quot;rct&quot;:[960,2711,17281,7201],&quot;spRct&quot;:[7920,0,9359,1439]}"/>
</p:tagLst>
</file>

<file path=ppt/tags/tag98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SLIDE_FIGMA_DIAGRAM" val="1"/>
  <p:tag name="KSO_WM_UNIT_CARD_PRESET_INDEX_NO" val="02"/>
  <p:tag name="KSO_WM_UNIT_INDEX" val="1_2_1"/>
  <p:tag name="KSO_WM_UNIT_SUBTYPE" val="d"/>
  <p:tag name="KSO_WM_UNIT_TYPE" val="l_h_i"/>
  <p:tag name="KSO_WM_CARDGROUP_LAYOUT_DATA" val="{&quot;cardRct&quot;:[6880.333333333333,2711,5440.333333333333,7201],&quot;lytRct&quot;:[960,2711,17281,7201],&quot;rct&quot;:[960,2711,17281,7201],&quot;spRct&quot;:[7920,0,9360,1439]}"/>
</p:tagLst>
</file>

<file path=ppt/tags/tag99.xml><?xml version="1.0" encoding="utf-8"?>
<p:tagLst xmlns:p="http://schemas.openxmlformats.org/presentationml/2006/main">
  <p:tag name="KSO_WM_BEAUTIFY_FLAG" val="#wm#"/>
  <p:tag name="KSO_WM_CARDGROUP_FEATURE" val="2*4*11*1*1"/>
  <p:tag name="KSO_WM_CARDGROUP_ID" val="e9d4ae29818d4f929a416ab458e146be"/>
  <p:tag name="KSO_WM_CARDGROUP_STYLE_INFO" val="C2_sc_p2*square"/>
  <p:tag name="KSO_WM_FIGMA_FLAG" val="#fgm#"/>
  <p:tag name="KSO_WM_SLIDE_FIGMA_DIAGRAM" val="1"/>
  <p:tag name="KSO_WM_UNIT_INDEX" val="1_2_1"/>
  <p:tag name="KSO_WM_UNIT_PRESET_TEXT" val="请在此输入您的标题"/>
  <p:tag name="KSO_WM_UNIT_TYPE" val="l_h_a"/>
  <p:tag name="KSO_WM_CARDGROUP_LAYOUT_DATA" val="{&quot;cardRct&quot;:[6880.333333333333,2711,5440.333333333333,7201],&quot;lytRct&quot;:[960,2711,17281,7201],&quot;rct&quot;:[960,2711,17281,7201],&quot;spRct&quot;:[6400,1880,10880,2520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3193</Words>
  <Application>WPS 演示</Application>
  <PresentationFormat>宽屏</PresentationFormat>
  <Paragraphs>262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0" baseType="lpstr">
      <vt:lpstr>Arial</vt:lpstr>
      <vt:lpstr>宋体</vt:lpstr>
      <vt:lpstr>Wingdings</vt:lpstr>
      <vt:lpstr>HarmonyOS Sans SC Medium</vt:lpstr>
      <vt:lpstr>Poppins Medium</vt:lpstr>
      <vt:lpstr>HarmonyOS Sans SC Bold</vt:lpstr>
      <vt:lpstr>等线</vt:lpstr>
      <vt:lpstr>Impact</vt:lpstr>
      <vt:lpstr>微软雅黑</vt:lpstr>
      <vt:lpstr>方正小标宋简体</vt:lpstr>
      <vt:lpstr>Barlow Bold</vt:lpstr>
      <vt:lpstr>Barlow Bold</vt:lpstr>
      <vt:lpstr>Barlow Bold</vt:lpstr>
      <vt:lpstr>Times New Roman</vt:lpstr>
      <vt:lpstr>Arial Unicode MS</vt:lpstr>
      <vt:lpstr>Calibri</vt:lpstr>
      <vt:lpstr>Montserrat</vt:lpstr>
      <vt:lpstr>Montserrat</vt:lpstr>
      <vt:lpstr>Montserrat</vt:lpstr>
      <vt:lpstr>Segoe Print</vt:lpstr>
      <vt:lpstr>HarmonyOS Sans SC Bold</vt:lpstr>
      <vt:lpstr>MingLiU-ExtB</vt:lpstr>
      <vt:lpstr>黑体</vt:lpstr>
      <vt:lpstr>Segoe WPC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三</cp:lastModifiedBy>
  <cp:revision>29</cp:revision>
  <dcterms:created xsi:type="dcterms:W3CDTF">2025-12-06T01:11:24Z</dcterms:created>
  <dcterms:modified xsi:type="dcterms:W3CDTF">2025-12-06T03:12:41Z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D5F368B5E53040E0888EDA7DAA4CCE2B_13</vt:lpwstr>
  </property>
</Properties>
</file>